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58" r:id="rId3"/>
    <p:sldId id="283" r:id="rId4"/>
    <p:sldId id="280" r:id="rId5"/>
    <p:sldId id="260" r:id="rId6"/>
    <p:sldId id="261" r:id="rId7"/>
    <p:sldId id="289" r:id="rId8"/>
    <p:sldId id="262" r:id="rId9"/>
    <p:sldId id="273" r:id="rId10"/>
    <p:sldId id="271" r:id="rId11"/>
    <p:sldId id="291" r:id="rId12"/>
    <p:sldId id="265" r:id="rId13"/>
    <p:sldId id="266" r:id="rId14"/>
    <p:sldId id="267" r:id="rId15"/>
    <p:sldId id="268" r:id="rId16"/>
    <p:sldId id="269" r:id="rId17"/>
    <p:sldId id="276" r:id="rId18"/>
    <p:sldId id="272" r:id="rId19"/>
    <p:sldId id="285" r:id="rId20"/>
    <p:sldId id="275" r:id="rId21"/>
    <p:sldId id="288" r:id="rId22"/>
    <p:sldId id="278" r:id="rId23"/>
    <p:sldId id="29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vine, Flora" initials="DF" lastIdx="1" clrIdx="0">
    <p:extLst>
      <p:ext uri="{19B8F6BF-5375-455C-9EA6-DF929625EA0E}">
        <p15:presenceInfo xmlns:p15="http://schemas.microsoft.com/office/powerpoint/2012/main" userId="S-1-5-21-1085031214-839522115-1177238915-1261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8" d="100"/>
          <a:sy n="128" d="100"/>
        </p:scale>
        <p:origin x="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3321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994824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7687059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1761769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7258653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7737462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407825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63854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5586B75A-687E-405C-8A0B-8D00578BA2C3}" type="datetimeFigureOut">
              <a:rPr lang="en-US" smtClean="0"/>
              <a:pPr/>
              <a:t>3/3/23</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46744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29420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97468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1238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5131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110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467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7120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3/3/23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027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86B75A-687E-405C-8A0B-8D00578BA2C3}" type="datetimeFigureOut">
              <a:rPr lang="en-US" smtClean="0"/>
              <a:pPr/>
              <a:t>3/3/23</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86818211"/>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orditout.com/word-cloud/2504720"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loslassen.org/"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en/yes-consent-hook-check-mark-board-238378/"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umanitiesfutures.org/papers/toward-global-histories-pharmaceuticals-east-asia/"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ogojob.site/723185/Frazier-vs-Muhammad-Ali-Boxing-Fight/"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ublicdomainpictures.net/view-image.php?image=156306&amp;picture=stone-stair-steps"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en/board-training-learn-education-784360/"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wallpaperflare.com/search?wallpaper=lebron+james&amp;page=3" TargetMode="External"/><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lickr.com/photos/masshighered/26681994970" TargetMode="External"/><Relationship Id="rId7" Type="http://schemas.openxmlformats.org/officeDocument/2006/relationships/hyperlink" Target="http://www.flickr.com/photos/usaghumphreys/3568673346/" TargetMode="External"/><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hyperlink" Target="https://eyeonohio.com/a-college-where-the-graduation-rate-for-black-students-has-been-0-percent-for-years/" TargetMode="External"/><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https://www.youtube.com/embed/zSXSFyPfGL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news.uct.ac.za/article/-2019-08-02-uct-says-justno-to-gbv"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heconversation.com/like-a-cancer-of-the-workplace-bullying-is-a-symptom-of-dysfunction-43831"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geekalabama.com/2013/03/28/why-dodgeball-should-be-banned-in-schools/"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lhealthreport.org/2019/05/13/fresno-murder-spotlights-safety-challenges-for-victims-fleeing-domestic-violence/"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li_Bernard"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publicdomainpictures.net/view-image.php?image=23072"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radioncologa.com/2016/08/que-es-un-patient-advocate/"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7DF5D-2D45-4225-8532-77ABD70C0EC1}"/>
              </a:ext>
            </a:extLst>
          </p:cNvPr>
          <p:cNvSpPr>
            <a:spLocks noGrp="1"/>
          </p:cNvSpPr>
          <p:nvPr>
            <p:ph type="ctrTitle"/>
          </p:nvPr>
        </p:nvSpPr>
        <p:spPr>
          <a:xfrm>
            <a:off x="1069848" y="1298448"/>
            <a:ext cx="7315200" cy="2643824"/>
          </a:xfrm>
        </p:spPr>
        <p:txBody>
          <a:bodyPr>
            <a:normAutofit fontScale="90000"/>
          </a:bodyPr>
          <a:lstStyle/>
          <a:p>
            <a:r>
              <a:rPr lang="en-US" dirty="0"/>
              <a:t>Savannah State University</a:t>
            </a:r>
            <a:br>
              <a:rPr lang="en-US" dirty="0"/>
            </a:br>
            <a:br>
              <a:rPr lang="en-US" dirty="0"/>
            </a:br>
            <a:r>
              <a:rPr lang="en-US" dirty="0"/>
              <a:t>Title IX Office of Compliance</a:t>
            </a:r>
          </a:p>
        </p:txBody>
      </p:sp>
      <p:sp>
        <p:nvSpPr>
          <p:cNvPr id="3" name="Subtitle 2">
            <a:extLst>
              <a:ext uri="{FF2B5EF4-FFF2-40B4-BE49-F238E27FC236}">
                <a16:creationId xmlns:a16="http://schemas.microsoft.com/office/drawing/2014/main" id="{64A90DB5-DB69-427E-95FC-05AF86A5A3EA}"/>
              </a:ext>
            </a:extLst>
          </p:cNvPr>
          <p:cNvSpPr>
            <a:spLocks noGrp="1"/>
          </p:cNvSpPr>
          <p:nvPr>
            <p:ph type="subTitle" idx="1"/>
          </p:nvPr>
        </p:nvSpPr>
        <p:spPr>
          <a:xfrm>
            <a:off x="1100015" y="4364966"/>
            <a:ext cx="7315200" cy="1219680"/>
          </a:xfrm>
        </p:spPr>
        <p:txBody>
          <a:bodyPr>
            <a:normAutofit/>
          </a:bodyPr>
          <a:lstStyle/>
          <a:p>
            <a:r>
              <a:rPr lang="en-US" dirty="0"/>
              <a:t>Flora Devine, Esq. University Counsel and Title IX Coordinator</a:t>
            </a:r>
          </a:p>
          <a:p>
            <a:r>
              <a:rPr lang="en-US" dirty="0"/>
              <a:t>Bonita Bradley, AVP &amp; Dean of Students, Deputy Coordinator</a:t>
            </a:r>
          </a:p>
          <a:p>
            <a:r>
              <a:rPr lang="en-US" dirty="0"/>
              <a:t>Jazmyn Knight, JD, EEO Coordinator &amp; Title IX Investigator </a:t>
            </a:r>
          </a:p>
        </p:txBody>
      </p:sp>
    </p:spTree>
    <p:extLst>
      <p:ext uri="{BB962C8B-B14F-4D97-AF65-F5344CB8AC3E}">
        <p14:creationId xmlns:p14="http://schemas.microsoft.com/office/powerpoint/2010/main" val="339016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DE462-048E-41B5-A5B3-5865E4A2C19F}"/>
              </a:ext>
            </a:extLst>
          </p:cNvPr>
          <p:cNvSpPr>
            <a:spLocks noGrp="1"/>
          </p:cNvSpPr>
          <p:nvPr>
            <p:ph type="title"/>
          </p:nvPr>
        </p:nvSpPr>
        <p:spPr/>
        <p:txBody>
          <a:bodyPr/>
          <a:lstStyle/>
          <a:p>
            <a:r>
              <a:rPr lang="en-US" dirty="0"/>
              <a:t>Campus and Community Resources</a:t>
            </a:r>
          </a:p>
        </p:txBody>
      </p:sp>
      <p:sp>
        <p:nvSpPr>
          <p:cNvPr id="3" name="Content Placeholder 2">
            <a:extLst>
              <a:ext uri="{FF2B5EF4-FFF2-40B4-BE49-F238E27FC236}">
                <a16:creationId xmlns:a16="http://schemas.microsoft.com/office/drawing/2014/main" id="{E5B81958-8C17-47D4-B2A9-0FB2DF3A3564}"/>
              </a:ext>
            </a:extLst>
          </p:cNvPr>
          <p:cNvSpPr>
            <a:spLocks noGrp="1"/>
          </p:cNvSpPr>
          <p:nvPr>
            <p:ph idx="1"/>
          </p:nvPr>
        </p:nvSpPr>
        <p:spPr>
          <a:xfrm>
            <a:off x="680322" y="2014329"/>
            <a:ext cx="6542113" cy="5075583"/>
          </a:xfrm>
        </p:spPr>
        <p:txBody>
          <a:bodyPr>
            <a:normAutofit/>
          </a:bodyPr>
          <a:lstStyle/>
          <a:p>
            <a:pPr marL="0" indent="0">
              <a:buNone/>
            </a:pPr>
            <a:r>
              <a:rPr lang="en-US" sz="2000" dirty="0"/>
              <a:t>SSU Department of Public Safety</a:t>
            </a:r>
          </a:p>
          <a:p>
            <a:pPr marL="0" indent="0">
              <a:buNone/>
            </a:pPr>
            <a:r>
              <a:rPr lang="en-US" sz="2000" dirty="0"/>
              <a:t>	Hubert Tech Science-Building C-Rooms 309/305</a:t>
            </a:r>
            <a:br>
              <a:rPr lang="en-US" sz="2000" dirty="0"/>
            </a:br>
            <a:r>
              <a:rPr lang="en-US" sz="2000" dirty="0"/>
              <a:t>	(912-358-3004)</a:t>
            </a:r>
          </a:p>
          <a:p>
            <a:pPr marL="0" indent="0">
              <a:buNone/>
            </a:pPr>
            <a:r>
              <a:rPr lang="en-US" sz="2000" dirty="0"/>
              <a:t>Office of Counseling and Disability Services</a:t>
            </a:r>
          </a:p>
          <a:p>
            <a:pPr marL="0" indent="0">
              <a:buNone/>
            </a:pPr>
            <a:r>
              <a:rPr lang="en-US" sz="2000" dirty="0"/>
              <a:t>	King Frazier Complex, Room 233</a:t>
            </a:r>
            <a:br>
              <a:rPr lang="en-US" sz="2000" dirty="0"/>
            </a:br>
            <a:r>
              <a:rPr lang="en-US" sz="2000" dirty="0"/>
              <a:t>	(912-358-3129)</a:t>
            </a:r>
          </a:p>
          <a:p>
            <a:pPr marL="0" indent="0">
              <a:buNone/>
            </a:pPr>
            <a:r>
              <a:rPr lang="en-US" sz="2000" dirty="0"/>
              <a:t>Harris-</a:t>
            </a:r>
            <a:r>
              <a:rPr lang="en-US" sz="2000" dirty="0" err="1"/>
              <a:t>McDew</a:t>
            </a:r>
            <a:r>
              <a:rPr lang="en-US" sz="2000" dirty="0"/>
              <a:t> Student Health Center</a:t>
            </a:r>
          </a:p>
          <a:p>
            <a:pPr marL="0" indent="0">
              <a:buNone/>
            </a:pPr>
            <a:r>
              <a:rPr lang="en-US" sz="2000" dirty="0"/>
              <a:t>	Jasmine Avenue adjacent to Payne Hall</a:t>
            </a:r>
            <a:br>
              <a:rPr lang="en-US" sz="2000" dirty="0"/>
            </a:br>
            <a:r>
              <a:rPr lang="en-US" sz="2000" dirty="0"/>
              <a:t>	(912-358-4122)</a:t>
            </a:r>
          </a:p>
          <a:p>
            <a:pPr marL="0" indent="0">
              <a:buNone/>
            </a:pPr>
            <a:r>
              <a:rPr lang="en-US" sz="2000" dirty="0"/>
              <a:t>Savannah Police Department </a:t>
            </a:r>
          </a:p>
          <a:p>
            <a:pPr marL="0" indent="0">
              <a:buNone/>
            </a:pPr>
            <a:r>
              <a:rPr lang="en-US" sz="2000" dirty="0"/>
              <a:t>	(912-652-6500) (non-emergency number)</a:t>
            </a:r>
          </a:p>
          <a:p>
            <a:pPr marL="0" indent="0">
              <a:buNone/>
            </a:pPr>
            <a:r>
              <a:rPr lang="en-US" sz="2000" dirty="0"/>
              <a:t>Mary’s House—Rape Crisis Center of Savannah</a:t>
            </a:r>
          </a:p>
          <a:p>
            <a:pPr marL="0" indent="0">
              <a:buNone/>
            </a:pPr>
            <a:r>
              <a:rPr lang="en-US" dirty="0"/>
              <a:t>	(912-233-3000)</a:t>
            </a:r>
          </a:p>
        </p:txBody>
      </p:sp>
      <p:pic>
        <p:nvPicPr>
          <p:cNvPr id="5" name="Picture 4">
            <a:extLst>
              <a:ext uri="{FF2B5EF4-FFF2-40B4-BE49-F238E27FC236}">
                <a16:creationId xmlns:a16="http://schemas.microsoft.com/office/drawing/2014/main" id="{644EAB6E-86C8-435D-AB55-CE3DA491C2B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54956" y="2822712"/>
            <a:ext cx="4744279" cy="3869636"/>
          </a:xfrm>
          <a:prstGeom prst="rect">
            <a:avLst/>
          </a:prstGeom>
        </p:spPr>
      </p:pic>
    </p:spTree>
    <p:extLst>
      <p:ext uri="{BB962C8B-B14F-4D97-AF65-F5344CB8AC3E}">
        <p14:creationId xmlns:p14="http://schemas.microsoft.com/office/powerpoint/2010/main" val="18434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7805-1D39-4C5A-8C78-5FC4D37BD7F7}"/>
              </a:ext>
            </a:extLst>
          </p:cNvPr>
          <p:cNvSpPr>
            <a:spLocks noGrp="1"/>
          </p:cNvSpPr>
          <p:nvPr>
            <p:ph type="title"/>
          </p:nvPr>
        </p:nvSpPr>
        <p:spPr/>
        <p:txBody>
          <a:bodyPr/>
          <a:lstStyle/>
          <a:p>
            <a:r>
              <a:rPr lang="en-US" dirty="0"/>
              <a:t>Title IX Office of Compliance</a:t>
            </a:r>
          </a:p>
        </p:txBody>
      </p:sp>
      <p:sp>
        <p:nvSpPr>
          <p:cNvPr id="3" name="Content Placeholder 2">
            <a:extLst>
              <a:ext uri="{FF2B5EF4-FFF2-40B4-BE49-F238E27FC236}">
                <a16:creationId xmlns:a16="http://schemas.microsoft.com/office/drawing/2014/main" id="{8760B967-5EE7-4947-9503-85240D152E14}"/>
              </a:ext>
            </a:extLst>
          </p:cNvPr>
          <p:cNvSpPr>
            <a:spLocks noGrp="1"/>
          </p:cNvSpPr>
          <p:nvPr>
            <p:ph idx="1"/>
          </p:nvPr>
        </p:nvSpPr>
        <p:spPr/>
        <p:txBody>
          <a:bodyPr/>
          <a:lstStyle/>
          <a:p>
            <a:pPr marL="0" indent="0">
              <a:buNone/>
            </a:pPr>
            <a:r>
              <a:rPr lang="en-US" dirty="0"/>
              <a:t>Colston Building, Suite 205 (2</a:t>
            </a:r>
            <a:r>
              <a:rPr lang="en-US" baseline="30000" dirty="0"/>
              <a:t>nd</a:t>
            </a:r>
            <a:r>
              <a:rPr lang="en-US" dirty="0"/>
              <a:t> Floor)</a:t>
            </a:r>
          </a:p>
          <a:p>
            <a:pPr marL="0" indent="0">
              <a:buNone/>
            </a:pPr>
            <a:r>
              <a:rPr lang="en-US" dirty="0"/>
              <a:t>	912-358-4055 </a:t>
            </a:r>
          </a:p>
          <a:p>
            <a:pPr marL="0" indent="0">
              <a:buNone/>
            </a:pPr>
            <a:endParaRPr lang="en-US" dirty="0"/>
          </a:p>
          <a:p>
            <a:pPr marL="0" indent="0">
              <a:buNone/>
            </a:pPr>
            <a:r>
              <a:rPr lang="en-US"/>
              <a:t>Email:</a:t>
            </a:r>
          </a:p>
          <a:p>
            <a:pPr marL="0" indent="0">
              <a:buNone/>
            </a:pPr>
            <a:r>
              <a:rPr lang="en-US" dirty="0"/>
              <a:t>TitleIXReporting@savannahstate.edu</a:t>
            </a:r>
          </a:p>
        </p:txBody>
      </p:sp>
    </p:spTree>
    <p:extLst>
      <p:ext uri="{BB962C8B-B14F-4D97-AF65-F5344CB8AC3E}">
        <p14:creationId xmlns:p14="http://schemas.microsoft.com/office/powerpoint/2010/main" val="806022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65574-C83C-4C6F-A72B-68DFE82E54FF}"/>
              </a:ext>
            </a:extLst>
          </p:cNvPr>
          <p:cNvSpPr>
            <a:spLocks noGrp="1"/>
          </p:cNvSpPr>
          <p:nvPr>
            <p:ph type="title"/>
          </p:nvPr>
        </p:nvSpPr>
        <p:spPr/>
        <p:txBody>
          <a:bodyPr/>
          <a:lstStyle/>
          <a:p>
            <a:r>
              <a:rPr lang="en-US" dirty="0"/>
              <a:t>Building a “Consent” Culture at SSU</a:t>
            </a:r>
          </a:p>
        </p:txBody>
      </p:sp>
      <p:sp>
        <p:nvSpPr>
          <p:cNvPr id="3" name="Content Placeholder 2">
            <a:extLst>
              <a:ext uri="{FF2B5EF4-FFF2-40B4-BE49-F238E27FC236}">
                <a16:creationId xmlns:a16="http://schemas.microsoft.com/office/drawing/2014/main" id="{9FD173EB-6585-4119-B583-E596C24D98FF}"/>
              </a:ext>
            </a:extLst>
          </p:cNvPr>
          <p:cNvSpPr>
            <a:spLocks noGrp="1"/>
          </p:cNvSpPr>
          <p:nvPr>
            <p:ph idx="1"/>
          </p:nvPr>
        </p:nvSpPr>
        <p:spPr/>
        <p:txBody>
          <a:bodyPr>
            <a:normAutofit fontScale="92500" lnSpcReduction="10000"/>
          </a:bodyPr>
          <a:lstStyle/>
          <a:p>
            <a:pPr marL="0" indent="0">
              <a:buNone/>
            </a:pPr>
            <a:r>
              <a:rPr lang="en-US" dirty="0"/>
              <a:t>                                                    Consent is:</a:t>
            </a:r>
          </a:p>
          <a:p>
            <a:pPr marL="457200" lvl="1" indent="0">
              <a:buNone/>
            </a:pPr>
            <a:r>
              <a:rPr lang="en-US" sz="3200" dirty="0"/>
              <a:t>		     </a:t>
            </a:r>
          </a:p>
          <a:p>
            <a:pPr marL="457200" lvl="1" indent="0">
              <a:buNone/>
            </a:pPr>
            <a:r>
              <a:rPr lang="en-US" sz="3200" dirty="0"/>
              <a:t>			               CLEAR</a:t>
            </a:r>
          </a:p>
          <a:p>
            <a:pPr marL="457200" lvl="1" indent="0">
              <a:buNone/>
            </a:pPr>
            <a:r>
              <a:rPr lang="en-US" sz="3200" dirty="0"/>
              <a:t>     			              COHERENT</a:t>
            </a:r>
          </a:p>
          <a:p>
            <a:pPr marL="457200" lvl="1" indent="0">
              <a:buNone/>
            </a:pPr>
            <a:endParaRPr lang="en-US" sz="3200" dirty="0"/>
          </a:p>
          <a:p>
            <a:pPr marL="457200" lvl="1" indent="0">
              <a:buNone/>
            </a:pPr>
            <a:r>
              <a:rPr lang="en-US" sz="3200" dirty="0"/>
              <a:t>			                              WILLING</a:t>
            </a:r>
          </a:p>
          <a:p>
            <a:pPr marL="457200" lvl="1" indent="0">
              <a:buNone/>
            </a:pPr>
            <a:endParaRPr lang="en-US" sz="3200" dirty="0"/>
          </a:p>
          <a:p>
            <a:pPr marL="457200" lvl="1" indent="0">
              <a:buNone/>
            </a:pPr>
            <a:r>
              <a:rPr lang="en-US" sz="3200" dirty="0"/>
              <a:t>				                              ONGOING  </a:t>
            </a:r>
          </a:p>
        </p:txBody>
      </p:sp>
      <p:pic>
        <p:nvPicPr>
          <p:cNvPr id="5" name="Picture 4">
            <a:extLst>
              <a:ext uri="{FF2B5EF4-FFF2-40B4-BE49-F238E27FC236}">
                <a16:creationId xmlns:a16="http://schemas.microsoft.com/office/drawing/2014/main" id="{0D77E682-5B3B-4AB6-9F09-4E630CF905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0320" y="2622429"/>
            <a:ext cx="3555250" cy="3313759"/>
          </a:xfrm>
          <a:prstGeom prst="rect">
            <a:avLst/>
          </a:prstGeom>
        </p:spPr>
      </p:pic>
      <p:sp>
        <p:nvSpPr>
          <p:cNvPr id="6" name="TextBox 5">
            <a:extLst>
              <a:ext uri="{FF2B5EF4-FFF2-40B4-BE49-F238E27FC236}">
                <a16:creationId xmlns:a16="http://schemas.microsoft.com/office/drawing/2014/main" id="{5EA1D54D-D208-46C6-A74B-77A8ADC4B3AD}"/>
              </a:ext>
            </a:extLst>
          </p:cNvPr>
          <p:cNvSpPr txBox="1"/>
          <p:nvPr/>
        </p:nvSpPr>
        <p:spPr>
          <a:xfrm>
            <a:off x="0" y="6858000"/>
            <a:ext cx="4326340" cy="230832"/>
          </a:xfrm>
          <a:prstGeom prst="rect">
            <a:avLst/>
          </a:prstGeom>
          <a:noFill/>
        </p:spPr>
        <p:txBody>
          <a:bodyPr wrap="square" rtlCol="0">
            <a:spAutoFit/>
          </a:bodyPr>
          <a:lstStyle/>
          <a:p>
            <a:r>
              <a:rPr lang="en-US" sz="900">
                <a:hlinkClick r:id="rId3" tooltip="https://loslassen.org/"/>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133503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7388-D82C-46B1-A398-637D2CD34591}"/>
              </a:ext>
            </a:extLst>
          </p:cNvPr>
          <p:cNvSpPr>
            <a:spLocks noGrp="1"/>
          </p:cNvSpPr>
          <p:nvPr>
            <p:ph type="title"/>
          </p:nvPr>
        </p:nvSpPr>
        <p:spPr/>
        <p:txBody>
          <a:bodyPr/>
          <a:lstStyle/>
          <a:p>
            <a:r>
              <a:rPr lang="en-US" sz="4000" dirty="0"/>
              <a:t>CLEAR</a:t>
            </a:r>
            <a:r>
              <a:rPr lang="en-US" dirty="0"/>
              <a:t>:  Consent is Active</a:t>
            </a:r>
          </a:p>
        </p:txBody>
      </p:sp>
      <p:sp>
        <p:nvSpPr>
          <p:cNvPr id="3" name="Content Placeholder 2">
            <a:extLst>
              <a:ext uri="{FF2B5EF4-FFF2-40B4-BE49-F238E27FC236}">
                <a16:creationId xmlns:a16="http://schemas.microsoft.com/office/drawing/2014/main" id="{19E07006-BEC5-4D36-8509-9C7A9E9B52DF}"/>
              </a:ext>
            </a:extLst>
          </p:cNvPr>
          <p:cNvSpPr>
            <a:spLocks noGrp="1"/>
          </p:cNvSpPr>
          <p:nvPr>
            <p:ph idx="1"/>
          </p:nvPr>
        </p:nvSpPr>
        <p:spPr>
          <a:xfrm>
            <a:off x="680322" y="2336873"/>
            <a:ext cx="6277069" cy="3599316"/>
          </a:xfrm>
        </p:spPr>
        <p:txBody>
          <a:bodyPr>
            <a:normAutofit fontScale="92500" lnSpcReduction="10000"/>
          </a:bodyPr>
          <a:lstStyle/>
          <a:p>
            <a:pPr marL="0" indent="0">
              <a:buNone/>
            </a:pPr>
            <a:r>
              <a:rPr lang="en-US" dirty="0"/>
              <a:t>It is expressed through words or actions that create mutually understandable permission.</a:t>
            </a:r>
          </a:p>
          <a:p>
            <a:pPr marL="0" indent="0">
              <a:buNone/>
            </a:pPr>
            <a:endParaRPr lang="en-US" dirty="0"/>
          </a:p>
          <a:p>
            <a:pPr marL="0" indent="0">
              <a:buNone/>
            </a:pPr>
            <a:r>
              <a:rPr lang="en-US" dirty="0"/>
              <a:t>Consent is never implied, and the absence of a no is not a yes.</a:t>
            </a:r>
          </a:p>
          <a:p>
            <a:pPr marL="0" indent="0">
              <a:buNone/>
            </a:pPr>
            <a:endParaRPr lang="en-US" dirty="0"/>
          </a:p>
          <a:p>
            <a:pPr marL="0" indent="0">
              <a:buNone/>
            </a:pPr>
            <a:r>
              <a:rPr lang="en-US" dirty="0"/>
              <a:t>Silence is NOT consent.</a:t>
            </a:r>
          </a:p>
          <a:p>
            <a:pPr marL="0" indent="0">
              <a:buNone/>
            </a:pPr>
            <a:endParaRPr lang="en-US" dirty="0"/>
          </a:p>
          <a:p>
            <a:pPr marL="0" indent="0">
              <a:buNone/>
            </a:pPr>
            <a:r>
              <a:rPr lang="en-US" dirty="0"/>
              <a:t>“I’m not sure,” “I don’t know,” “Maybe”, and other phrases are NOT consent</a:t>
            </a:r>
          </a:p>
        </p:txBody>
      </p:sp>
      <p:pic>
        <p:nvPicPr>
          <p:cNvPr id="4" name="Picture 3">
            <a:extLst>
              <a:ext uri="{FF2B5EF4-FFF2-40B4-BE49-F238E27FC236}">
                <a16:creationId xmlns:a16="http://schemas.microsoft.com/office/drawing/2014/main" id="{4B14ECC9-E524-4FDE-85C4-009BEADEC72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71861" y="2027583"/>
            <a:ext cx="5420139" cy="4558747"/>
          </a:xfrm>
          <a:prstGeom prst="rect">
            <a:avLst/>
          </a:prstGeom>
        </p:spPr>
      </p:pic>
    </p:spTree>
    <p:extLst>
      <p:ext uri="{BB962C8B-B14F-4D97-AF65-F5344CB8AC3E}">
        <p14:creationId xmlns:p14="http://schemas.microsoft.com/office/powerpoint/2010/main" val="240053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BFF4-2A4F-4679-A0B8-ABD32DDDB4AC}"/>
              </a:ext>
            </a:extLst>
          </p:cNvPr>
          <p:cNvSpPr>
            <a:spLocks noGrp="1"/>
          </p:cNvSpPr>
          <p:nvPr>
            <p:ph type="title"/>
          </p:nvPr>
        </p:nvSpPr>
        <p:spPr/>
        <p:txBody>
          <a:bodyPr>
            <a:normAutofit fontScale="90000"/>
          </a:bodyPr>
          <a:lstStyle/>
          <a:p>
            <a:r>
              <a:rPr lang="en-US" sz="4000" dirty="0"/>
              <a:t>COHERENT</a:t>
            </a:r>
            <a:r>
              <a:rPr lang="en-US" dirty="0"/>
              <a:t>:  People incapacitated by drugs or 		             alcohol cannot consent.</a:t>
            </a:r>
          </a:p>
        </p:txBody>
      </p:sp>
      <p:sp>
        <p:nvSpPr>
          <p:cNvPr id="3" name="Content Placeholder 2">
            <a:extLst>
              <a:ext uri="{FF2B5EF4-FFF2-40B4-BE49-F238E27FC236}">
                <a16:creationId xmlns:a16="http://schemas.microsoft.com/office/drawing/2014/main" id="{1A71526F-7881-4808-9F85-49CE81373AF3}"/>
              </a:ext>
            </a:extLst>
          </p:cNvPr>
          <p:cNvSpPr>
            <a:spLocks noGrp="1"/>
          </p:cNvSpPr>
          <p:nvPr>
            <p:ph idx="1"/>
          </p:nvPr>
        </p:nvSpPr>
        <p:spPr>
          <a:xfrm>
            <a:off x="680322" y="2336873"/>
            <a:ext cx="6383087" cy="3599316"/>
          </a:xfrm>
        </p:spPr>
        <p:txBody>
          <a:bodyPr/>
          <a:lstStyle/>
          <a:p>
            <a:r>
              <a:rPr lang="en-US" dirty="0"/>
              <a:t>Someone who cannot make rational, reasonable decisions because she or he lacks the capacity to understand the “who, what, when, where, why or how,” of the situation cannot consent.</a:t>
            </a:r>
          </a:p>
          <a:p>
            <a:pPr marL="0" indent="0">
              <a:buNone/>
            </a:pPr>
            <a:endParaRPr lang="en-US" dirty="0"/>
          </a:p>
          <a:p>
            <a:r>
              <a:rPr lang="en-US" dirty="0"/>
              <a:t>People who are asleep or in another vulnerable position cannot consent.</a:t>
            </a:r>
          </a:p>
        </p:txBody>
      </p:sp>
      <p:pic>
        <p:nvPicPr>
          <p:cNvPr id="5" name="Picture 4">
            <a:extLst>
              <a:ext uri="{FF2B5EF4-FFF2-40B4-BE49-F238E27FC236}">
                <a16:creationId xmlns:a16="http://schemas.microsoft.com/office/drawing/2014/main" id="{C30CF981-49DA-446B-9A38-B5531BFB14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288695" y="2268082"/>
            <a:ext cx="4691269" cy="3599317"/>
          </a:xfrm>
          <a:prstGeom prst="rect">
            <a:avLst/>
          </a:prstGeom>
        </p:spPr>
      </p:pic>
    </p:spTree>
    <p:extLst>
      <p:ext uri="{BB962C8B-B14F-4D97-AF65-F5344CB8AC3E}">
        <p14:creationId xmlns:p14="http://schemas.microsoft.com/office/powerpoint/2010/main" val="3789683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56A26-B1C0-420C-A8EF-FFA8D3093DB6}"/>
              </a:ext>
            </a:extLst>
          </p:cNvPr>
          <p:cNvSpPr>
            <a:spLocks noGrp="1"/>
          </p:cNvSpPr>
          <p:nvPr>
            <p:ph type="title"/>
          </p:nvPr>
        </p:nvSpPr>
        <p:spPr/>
        <p:txBody>
          <a:bodyPr>
            <a:normAutofit fontScale="90000"/>
          </a:bodyPr>
          <a:lstStyle/>
          <a:p>
            <a:r>
              <a:rPr lang="en-US" sz="4400" dirty="0"/>
              <a:t>WILLING</a:t>
            </a:r>
            <a:r>
              <a:rPr lang="en-US" dirty="0"/>
              <a:t>:  Consent is never given under         	                  		    pressure.</a:t>
            </a:r>
          </a:p>
        </p:txBody>
      </p:sp>
      <p:sp>
        <p:nvSpPr>
          <p:cNvPr id="3" name="Content Placeholder 2">
            <a:extLst>
              <a:ext uri="{FF2B5EF4-FFF2-40B4-BE49-F238E27FC236}">
                <a16:creationId xmlns:a16="http://schemas.microsoft.com/office/drawing/2014/main" id="{B3BB16EC-8440-4DC6-9A41-D63A32717247}"/>
              </a:ext>
            </a:extLst>
          </p:cNvPr>
          <p:cNvSpPr>
            <a:spLocks noGrp="1"/>
          </p:cNvSpPr>
          <p:nvPr>
            <p:ph idx="1"/>
          </p:nvPr>
        </p:nvSpPr>
        <p:spPr>
          <a:xfrm>
            <a:off x="680322" y="2336873"/>
            <a:ext cx="5972270" cy="3599316"/>
          </a:xfrm>
        </p:spPr>
        <p:txBody>
          <a:bodyPr/>
          <a:lstStyle/>
          <a:p>
            <a:pPr marL="0" indent="0">
              <a:buNone/>
            </a:pPr>
            <a:r>
              <a:rPr lang="en-US" dirty="0"/>
              <a:t>Consent is not obtained through psychological or emotional manipulation.</a:t>
            </a:r>
          </a:p>
          <a:p>
            <a:pPr marL="0" indent="0">
              <a:buNone/>
            </a:pPr>
            <a:endParaRPr lang="en-US" dirty="0"/>
          </a:p>
          <a:p>
            <a:pPr marL="0" indent="0">
              <a:buNone/>
            </a:pPr>
            <a:r>
              <a:rPr lang="en-US" dirty="0"/>
              <a:t>Consent cannot be obtained through physical violence or threat.</a:t>
            </a:r>
          </a:p>
          <a:p>
            <a:pPr marL="0" indent="0">
              <a:buNone/>
            </a:pPr>
            <a:endParaRPr lang="en-US" dirty="0"/>
          </a:p>
          <a:p>
            <a:pPr marL="0" indent="0">
              <a:buNone/>
            </a:pPr>
            <a:r>
              <a:rPr lang="en-US" dirty="0"/>
              <a:t>Someone in an unbalanced power situation  (i.e., someone under your authority) cannot consent.</a:t>
            </a:r>
          </a:p>
        </p:txBody>
      </p:sp>
      <p:pic>
        <p:nvPicPr>
          <p:cNvPr id="8" name="Picture 7">
            <a:extLst>
              <a:ext uri="{FF2B5EF4-FFF2-40B4-BE49-F238E27FC236}">
                <a16:creationId xmlns:a16="http://schemas.microsoft.com/office/drawing/2014/main" id="{5622B54D-1AB2-4C77-8541-2169BCA1592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52592" y="2213112"/>
            <a:ext cx="4585250" cy="4452325"/>
          </a:xfrm>
          <a:prstGeom prst="rect">
            <a:avLst/>
          </a:prstGeom>
        </p:spPr>
      </p:pic>
    </p:spTree>
    <p:extLst>
      <p:ext uri="{BB962C8B-B14F-4D97-AF65-F5344CB8AC3E}">
        <p14:creationId xmlns:p14="http://schemas.microsoft.com/office/powerpoint/2010/main" val="241161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24386-BBF0-4559-9FED-563D3A4887B7}"/>
              </a:ext>
            </a:extLst>
          </p:cNvPr>
          <p:cNvSpPr>
            <a:spLocks noGrp="1"/>
          </p:cNvSpPr>
          <p:nvPr>
            <p:ph type="title"/>
          </p:nvPr>
        </p:nvSpPr>
        <p:spPr/>
        <p:txBody>
          <a:bodyPr>
            <a:normAutofit fontScale="90000"/>
          </a:bodyPr>
          <a:lstStyle/>
          <a:p>
            <a:r>
              <a:rPr lang="en-US" sz="4000" dirty="0"/>
              <a:t>ONGOING</a:t>
            </a:r>
            <a:r>
              <a:rPr lang="en-US" dirty="0"/>
              <a:t>:  Consent must be granted at every 			    step.</a:t>
            </a:r>
          </a:p>
        </p:txBody>
      </p:sp>
      <p:sp>
        <p:nvSpPr>
          <p:cNvPr id="3" name="Content Placeholder 2">
            <a:extLst>
              <a:ext uri="{FF2B5EF4-FFF2-40B4-BE49-F238E27FC236}">
                <a16:creationId xmlns:a16="http://schemas.microsoft.com/office/drawing/2014/main" id="{E32DF28B-7677-4A8A-84AB-45D440D20684}"/>
              </a:ext>
            </a:extLst>
          </p:cNvPr>
          <p:cNvSpPr>
            <a:spLocks noGrp="1"/>
          </p:cNvSpPr>
          <p:nvPr>
            <p:ph idx="1"/>
          </p:nvPr>
        </p:nvSpPr>
        <p:spPr>
          <a:xfrm>
            <a:off x="680322" y="2336873"/>
            <a:ext cx="5322914" cy="3599316"/>
          </a:xfrm>
        </p:spPr>
        <p:txBody>
          <a:bodyPr/>
          <a:lstStyle/>
          <a:p>
            <a:r>
              <a:rPr lang="en-US" dirty="0"/>
              <a:t>Consent must be obtained at each step of physical intimacy.  If someone consents to one sexual activity, she or he may or may not be willing to go further.</a:t>
            </a:r>
          </a:p>
        </p:txBody>
      </p:sp>
      <p:pic>
        <p:nvPicPr>
          <p:cNvPr id="5" name="Picture 4">
            <a:extLst>
              <a:ext uri="{FF2B5EF4-FFF2-40B4-BE49-F238E27FC236}">
                <a16:creationId xmlns:a16="http://schemas.microsoft.com/office/drawing/2014/main" id="{37BF060E-584D-414D-96FB-F9C7A7A0E76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824869" y="2336874"/>
            <a:ext cx="4686809" cy="4169944"/>
          </a:xfrm>
          <a:prstGeom prst="rect">
            <a:avLst/>
          </a:prstGeom>
        </p:spPr>
      </p:pic>
    </p:spTree>
    <p:extLst>
      <p:ext uri="{BB962C8B-B14F-4D97-AF65-F5344CB8AC3E}">
        <p14:creationId xmlns:p14="http://schemas.microsoft.com/office/powerpoint/2010/main" val="2983203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D25A9-85F0-46EA-B74E-56DDAE3F38C2}"/>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D00BDE37-D63A-447E-80A4-90F34F8F16DB}"/>
              </a:ext>
            </a:extLst>
          </p:cNvPr>
          <p:cNvSpPr>
            <a:spLocks noGrp="1"/>
          </p:cNvSpPr>
          <p:nvPr>
            <p:ph idx="1"/>
          </p:nvPr>
        </p:nvSpPr>
        <p:spPr>
          <a:xfrm>
            <a:off x="680322" y="2079518"/>
            <a:ext cx="6876178" cy="4140127"/>
          </a:xfrm>
        </p:spPr>
        <p:txBody>
          <a:bodyPr>
            <a:normAutofit fontScale="92500" lnSpcReduction="10000"/>
          </a:bodyPr>
          <a:lstStyle/>
          <a:p>
            <a:pPr marL="914400" lvl="2" indent="0">
              <a:buNone/>
            </a:pPr>
            <a:r>
              <a:rPr lang="en-US" sz="3500" dirty="0"/>
              <a:t>Campus Title IX Training </a:t>
            </a:r>
          </a:p>
          <a:p>
            <a:pPr marL="914400" lvl="2" indent="0">
              <a:buNone/>
            </a:pPr>
            <a:endParaRPr lang="en-US" sz="2400" dirty="0"/>
          </a:p>
          <a:p>
            <a:pPr lvl="2"/>
            <a:r>
              <a:rPr lang="en-US" sz="2400" dirty="0"/>
              <a:t>Faculty and Staff</a:t>
            </a:r>
            <a:endParaRPr lang="en-US" dirty="0"/>
          </a:p>
          <a:p>
            <a:pPr marL="914400" lvl="2" indent="0">
              <a:buNone/>
            </a:pPr>
            <a:r>
              <a:rPr lang="en-US" dirty="0"/>
              <a:t>	~Investigator Training</a:t>
            </a:r>
          </a:p>
          <a:p>
            <a:pPr marL="914400" lvl="2" indent="0">
              <a:buNone/>
            </a:pPr>
            <a:r>
              <a:rPr lang="en-US" dirty="0"/>
              <a:t>	~Advocate Training</a:t>
            </a:r>
          </a:p>
          <a:p>
            <a:pPr marL="914400" lvl="2" indent="0">
              <a:buNone/>
            </a:pPr>
            <a:r>
              <a:rPr lang="en-US" dirty="0"/>
              <a:t>	~Hearing Panelist Training </a:t>
            </a:r>
          </a:p>
          <a:p>
            <a:pPr marL="914400" lvl="2" indent="0">
              <a:buNone/>
            </a:pPr>
            <a:r>
              <a:rPr lang="en-US" dirty="0"/>
              <a:t>	~Sexual Harassment Prevention</a:t>
            </a:r>
          </a:p>
          <a:p>
            <a:pPr marL="914400" lvl="2" indent="0">
              <a:buNone/>
            </a:pPr>
            <a:endParaRPr lang="en-US" dirty="0"/>
          </a:p>
          <a:p>
            <a:pPr lvl="2"/>
            <a:r>
              <a:rPr lang="en-US" dirty="0"/>
              <a:t>Student Training</a:t>
            </a:r>
          </a:p>
          <a:p>
            <a:pPr marL="914400" lvl="2" indent="0">
              <a:buNone/>
            </a:pPr>
            <a:r>
              <a:rPr lang="en-US" dirty="0"/>
              <a:t>	~Sexual Misconduct and Sexual Harassment     	Prevention</a:t>
            </a:r>
          </a:p>
          <a:p>
            <a:pPr marL="914400" lvl="2" indent="0">
              <a:buNone/>
            </a:pPr>
            <a:r>
              <a:rPr lang="en-US" dirty="0"/>
              <a:t>	~Bystander Training</a:t>
            </a:r>
          </a:p>
          <a:p>
            <a:pPr marL="914400" lvl="2" indent="0">
              <a:buNone/>
            </a:pPr>
            <a:r>
              <a:rPr lang="en-US" dirty="0"/>
              <a:t>	~Advocate Training</a:t>
            </a:r>
          </a:p>
          <a:p>
            <a:pPr marL="914400" lvl="2" indent="0">
              <a:buNone/>
            </a:pPr>
            <a:endParaRPr lang="en-US" dirty="0"/>
          </a:p>
        </p:txBody>
      </p:sp>
      <p:pic>
        <p:nvPicPr>
          <p:cNvPr id="8" name="Picture 7">
            <a:extLst>
              <a:ext uri="{FF2B5EF4-FFF2-40B4-BE49-F238E27FC236}">
                <a16:creationId xmlns:a16="http://schemas.microsoft.com/office/drawing/2014/main" id="{EDBC7166-84DD-4EEC-A216-F25A5870C6B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899400" y="2336873"/>
            <a:ext cx="4165600" cy="4140127"/>
          </a:xfrm>
          <a:prstGeom prst="rect">
            <a:avLst/>
          </a:prstGeom>
        </p:spPr>
      </p:pic>
    </p:spTree>
    <p:extLst>
      <p:ext uri="{BB962C8B-B14F-4D97-AF65-F5344CB8AC3E}">
        <p14:creationId xmlns:p14="http://schemas.microsoft.com/office/powerpoint/2010/main" val="2870396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06EC2-8343-4ABD-AC20-645F3795426B}"/>
              </a:ext>
            </a:extLst>
          </p:cNvPr>
          <p:cNvSpPr>
            <a:spLocks noGrp="1"/>
          </p:cNvSpPr>
          <p:nvPr>
            <p:ph type="title"/>
          </p:nvPr>
        </p:nvSpPr>
        <p:spPr/>
        <p:txBody>
          <a:bodyPr/>
          <a:lstStyle/>
          <a:p>
            <a:r>
              <a:rPr lang="en-US" dirty="0"/>
              <a:t>“The Man in the Arena”</a:t>
            </a:r>
          </a:p>
        </p:txBody>
      </p:sp>
      <p:pic>
        <p:nvPicPr>
          <p:cNvPr id="5" name="Content Placeholder 4">
            <a:extLst>
              <a:ext uri="{FF2B5EF4-FFF2-40B4-BE49-F238E27FC236}">
                <a16:creationId xmlns:a16="http://schemas.microsoft.com/office/drawing/2014/main" id="{BC045115-C4C6-4021-ACF8-F84A5D82B7D9}"/>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97963" y="2253456"/>
            <a:ext cx="5420412" cy="3905250"/>
          </a:xfrm>
        </p:spPr>
      </p:pic>
      <p:pic>
        <p:nvPicPr>
          <p:cNvPr id="1026" name="Picture 2" descr="LeBron James Wears Nike LeBron 20 'Lakers' Colorway - Sports Illustrated  FanNation Kicks News, Analysis and More">
            <a:extLst>
              <a:ext uri="{FF2B5EF4-FFF2-40B4-BE49-F238E27FC236}">
                <a16:creationId xmlns:a16="http://schemas.microsoft.com/office/drawing/2014/main" id="{000F89E9-E770-4E81-A909-261FB340A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375" y="2244757"/>
            <a:ext cx="6573625" cy="384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46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2890-BB53-4A82-8AAD-028B084E7FBE}"/>
              </a:ext>
            </a:extLst>
          </p:cNvPr>
          <p:cNvSpPr>
            <a:spLocks noGrp="1"/>
          </p:cNvSpPr>
          <p:nvPr>
            <p:ph type="title"/>
          </p:nvPr>
        </p:nvSpPr>
        <p:spPr>
          <a:xfrm>
            <a:off x="2953621" y="461128"/>
            <a:ext cx="9613861" cy="1080938"/>
          </a:xfrm>
        </p:spPr>
        <p:txBody>
          <a:bodyPr>
            <a:normAutofit/>
          </a:bodyPr>
          <a:lstStyle/>
          <a:p>
            <a:r>
              <a:rPr lang="en-US" sz="4000" dirty="0"/>
              <a:t>“MAN IN THE ARENA</a:t>
            </a:r>
            <a:r>
              <a:rPr lang="en-US" sz="4400" dirty="0"/>
              <a:t>”</a:t>
            </a:r>
          </a:p>
        </p:txBody>
      </p:sp>
      <p:sp>
        <p:nvSpPr>
          <p:cNvPr id="3" name="Content Placeholder 2">
            <a:extLst>
              <a:ext uri="{FF2B5EF4-FFF2-40B4-BE49-F238E27FC236}">
                <a16:creationId xmlns:a16="http://schemas.microsoft.com/office/drawing/2014/main" id="{C4A72CAC-4FCE-4419-8DD9-D92FC8876A95}"/>
              </a:ext>
            </a:extLst>
          </p:cNvPr>
          <p:cNvSpPr>
            <a:spLocks noGrp="1"/>
          </p:cNvSpPr>
          <p:nvPr>
            <p:ph idx="1"/>
          </p:nvPr>
        </p:nvSpPr>
        <p:spPr>
          <a:xfrm>
            <a:off x="1285843" y="2006600"/>
            <a:ext cx="8467758" cy="4851400"/>
          </a:xfrm>
        </p:spPr>
        <p:txBody>
          <a:bodyPr>
            <a:normAutofit lnSpcReduction="10000"/>
          </a:bodyPr>
          <a:lstStyle/>
          <a:p>
            <a:pPr marL="0" indent="0">
              <a:buNone/>
            </a:pPr>
            <a:r>
              <a:rPr lang="en-US" sz="3200" dirty="0"/>
              <a:t>“</a:t>
            </a:r>
            <a:r>
              <a:rPr lang="en-US" sz="3000" dirty="0"/>
              <a:t>It is not the critic who counts; not the man or woman who points out how the strong man or woman stumbles, or where the doer of deeds could have done them better.  </a:t>
            </a:r>
          </a:p>
          <a:p>
            <a:pPr marL="0" indent="0">
              <a:buNone/>
            </a:pPr>
            <a:r>
              <a:rPr lang="en-US" sz="3000" dirty="0"/>
              <a:t>The credit belongs to the woman or man who is actually in the arena, whose face is marred by dust and sweat and blood; who strives valiantly;</a:t>
            </a:r>
          </a:p>
          <a:p>
            <a:pPr marL="0" indent="0">
              <a:buNone/>
            </a:pPr>
            <a:r>
              <a:rPr lang="en-US" sz="3000" dirty="0"/>
              <a:t>…who at the best knows in the end the triumph of high achievement, and who at the worst, if she/he fails, at least fails while </a:t>
            </a:r>
          </a:p>
          <a:p>
            <a:pPr marL="0" indent="0">
              <a:buNone/>
            </a:pPr>
            <a:r>
              <a:rPr lang="en-US" sz="3000" i="1" dirty="0"/>
              <a:t>daring greatly.”       (Theodore Roosevelt, 1910)</a:t>
            </a:r>
          </a:p>
        </p:txBody>
      </p:sp>
    </p:spTree>
    <p:extLst>
      <p:ext uri="{BB962C8B-B14F-4D97-AF65-F5344CB8AC3E}">
        <p14:creationId xmlns:p14="http://schemas.microsoft.com/office/powerpoint/2010/main" val="3580536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0053-A69B-4DEB-8EA2-B88B0C42FA20}"/>
              </a:ext>
            </a:extLst>
          </p:cNvPr>
          <p:cNvSpPr>
            <a:spLocks noGrp="1"/>
          </p:cNvSpPr>
          <p:nvPr>
            <p:ph type="title"/>
          </p:nvPr>
        </p:nvSpPr>
        <p:spPr/>
        <p:txBody>
          <a:bodyPr>
            <a:normAutofit/>
          </a:bodyPr>
          <a:lstStyle/>
          <a:p>
            <a:r>
              <a:rPr lang="en-US" sz="3200" dirty="0"/>
              <a:t>What is Title IX?</a:t>
            </a:r>
          </a:p>
        </p:txBody>
      </p:sp>
      <p:sp>
        <p:nvSpPr>
          <p:cNvPr id="3" name="Content Placeholder 2">
            <a:extLst>
              <a:ext uri="{FF2B5EF4-FFF2-40B4-BE49-F238E27FC236}">
                <a16:creationId xmlns:a16="http://schemas.microsoft.com/office/drawing/2014/main" id="{E81D608B-ED37-4CF0-ADF5-AE25593C0078}"/>
              </a:ext>
            </a:extLst>
          </p:cNvPr>
          <p:cNvSpPr>
            <a:spLocks noGrp="1"/>
          </p:cNvSpPr>
          <p:nvPr>
            <p:ph idx="1"/>
          </p:nvPr>
        </p:nvSpPr>
        <p:spPr/>
        <p:txBody>
          <a:bodyPr>
            <a:normAutofit fontScale="70000" lnSpcReduction="20000"/>
          </a:bodyPr>
          <a:lstStyle/>
          <a:p>
            <a:pPr marL="0" indent="0">
              <a:buNone/>
            </a:pPr>
            <a:r>
              <a:rPr lang="en-US" sz="4100" b="1" dirty="0"/>
              <a:t>No person in the United States shall, on the basis of sex, be excluded from participation in, be denied the benefits of, or be subjected to discrimination under any education program or activity receiving federal financial assistance</a:t>
            </a:r>
            <a:r>
              <a:rPr lang="en-US" sz="4100" dirty="0"/>
              <a:t>. </a:t>
            </a:r>
          </a:p>
          <a:p>
            <a:endParaRPr lang="en-US" dirty="0"/>
          </a:p>
          <a:p>
            <a:pPr marL="0" indent="0">
              <a:buNone/>
            </a:pPr>
            <a:r>
              <a:rPr lang="en-US" dirty="0"/>
              <a:t>				(Title IX of the Education Amendments of 1972)</a:t>
            </a:r>
          </a:p>
          <a:p>
            <a:pPr marL="0" indent="0">
              <a:buNone/>
            </a:pPr>
            <a:endParaRPr lang="en-US" dirty="0"/>
          </a:p>
          <a:p>
            <a:pPr marL="0" indent="0">
              <a:buNone/>
            </a:pPr>
            <a:r>
              <a:rPr lang="en-US" sz="3800" dirty="0"/>
              <a:t>	Title IX applies to all members of the Savannah 	State 	University community, not just students.</a:t>
            </a:r>
          </a:p>
        </p:txBody>
      </p:sp>
    </p:spTree>
    <p:extLst>
      <p:ext uri="{BB962C8B-B14F-4D97-AF65-F5344CB8AC3E}">
        <p14:creationId xmlns:p14="http://schemas.microsoft.com/office/powerpoint/2010/main" val="356729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9C0DE-1C62-4B3E-ADEA-659CB9207F21}"/>
              </a:ext>
            </a:extLst>
          </p:cNvPr>
          <p:cNvSpPr>
            <a:spLocks noGrp="1"/>
          </p:cNvSpPr>
          <p:nvPr>
            <p:ph type="title"/>
          </p:nvPr>
        </p:nvSpPr>
        <p:spPr>
          <a:xfrm>
            <a:off x="680321" y="639314"/>
            <a:ext cx="9613861" cy="904793"/>
          </a:xfrm>
        </p:spPr>
        <p:txBody>
          <a:bodyPr/>
          <a:lstStyle/>
          <a:p>
            <a:r>
              <a:rPr lang="en-US" dirty="0"/>
              <a:t>SSU Title IX Consent Educators</a:t>
            </a:r>
          </a:p>
        </p:txBody>
      </p:sp>
      <p:sp>
        <p:nvSpPr>
          <p:cNvPr id="3" name="Content Placeholder 2">
            <a:extLst>
              <a:ext uri="{FF2B5EF4-FFF2-40B4-BE49-F238E27FC236}">
                <a16:creationId xmlns:a16="http://schemas.microsoft.com/office/drawing/2014/main" id="{0568F2BD-2957-46EB-B721-4A494C61057E}"/>
              </a:ext>
            </a:extLst>
          </p:cNvPr>
          <p:cNvSpPr>
            <a:spLocks noGrp="1"/>
          </p:cNvSpPr>
          <p:nvPr>
            <p:ph idx="1"/>
          </p:nvPr>
        </p:nvSpPr>
        <p:spPr>
          <a:xfrm>
            <a:off x="685800" y="2070100"/>
            <a:ext cx="10820400" cy="4148585"/>
          </a:xfrm>
        </p:spPr>
        <p:txBody>
          <a:bodyPr/>
          <a:lstStyle/>
          <a:p>
            <a:pPr marL="0" indent="0">
              <a:buNone/>
            </a:pPr>
            <a:r>
              <a:rPr lang="en-US" dirty="0"/>
              <a:t>“Men in the Arena”  </a:t>
            </a:r>
          </a:p>
          <a:p>
            <a:pPr marL="0" indent="0">
              <a:buNone/>
            </a:pPr>
            <a:endParaRPr lang="en-US" dirty="0"/>
          </a:p>
          <a:p>
            <a:pPr marL="0" indent="0">
              <a:buNone/>
            </a:pPr>
            <a:r>
              <a:rPr lang="en-US" dirty="0"/>
              <a:t>                and</a:t>
            </a:r>
          </a:p>
          <a:p>
            <a:pPr marL="0" indent="0">
              <a:buNone/>
            </a:pPr>
            <a:endParaRPr lang="en-US" dirty="0"/>
          </a:p>
          <a:p>
            <a:pPr marL="0" indent="0">
              <a:buNone/>
            </a:pPr>
            <a:r>
              <a:rPr lang="en-US" dirty="0"/>
              <a:t>“Women in the Arena”</a:t>
            </a:r>
          </a:p>
          <a:p>
            <a:pPr marL="0" indent="0">
              <a:buNone/>
            </a:pPr>
            <a:endParaRPr lang="en-US" dirty="0"/>
          </a:p>
          <a:p>
            <a:pPr marL="0" indent="0">
              <a:buNone/>
            </a:pPr>
            <a:endParaRPr lang="en-US" dirty="0"/>
          </a:p>
        </p:txBody>
      </p:sp>
      <p:pic>
        <p:nvPicPr>
          <p:cNvPr id="8" name="Picture 7">
            <a:extLst>
              <a:ext uri="{FF2B5EF4-FFF2-40B4-BE49-F238E27FC236}">
                <a16:creationId xmlns:a16="http://schemas.microsoft.com/office/drawing/2014/main" id="{EAEA5D47-6623-4C04-A4ED-1473339D4A0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81800" y="2070100"/>
            <a:ext cx="3200400" cy="1978270"/>
          </a:xfrm>
          <a:prstGeom prst="rect">
            <a:avLst/>
          </a:prstGeom>
        </p:spPr>
      </p:pic>
      <p:pic>
        <p:nvPicPr>
          <p:cNvPr id="11" name="Picture 10">
            <a:extLst>
              <a:ext uri="{FF2B5EF4-FFF2-40B4-BE49-F238E27FC236}">
                <a16:creationId xmlns:a16="http://schemas.microsoft.com/office/drawing/2014/main" id="{AC336F55-28C9-4F12-B9E4-691AB954126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52500" y="4318000"/>
            <a:ext cx="4292600" cy="2426677"/>
          </a:xfrm>
          <a:prstGeom prst="rect">
            <a:avLst/>
          </a:prstGeom>
        </p:spPr>
      </p:pic>
      <p:pic>
        <p:nvPicPr>
          <p:cNvPr id="14" name="Picture 13">
            <a:extLst>
              <a:ext uri="{FF2B5EF4-FFF2-40B4-BE49-F238E27FC236}">
                <a16:creationId xmlns:a16="http://schemas.microsoft.com/office/drawing/2014/main" id="{AB32DE53-3BCE-483D-ACB4-3BDB89CF525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6096000" y="4189046"/>
            <a:ext cx="4883638" cy="2547815"/>
          </a:xfrm>
          <a:prstGeom prst="rect">
            <a:avLst/>
          </a:prstGeom>
        </p:spPr>
      </p:pic>
    </p:spTree>
    <p:extLst>
      <p:ext uri="{BB962C8B-B14F-4D97-AF65-F5344CB8AC3E}">
        <p14:creationId xmlns:p14="http://schemas.microsoft.com/office/powerpoint/2010/main" val="563856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45EF-B7BE-4535-9EAB-7CCCA56D859F}"/>
              </a:ext>
            </a:extLst>
          </p:cNvPr>
          <p:cNvSpPr>
            <a:spLocks noGrp="1"/>
          </p:cNvSpPr>
          <p:nvPr>
            <p:ph type="title"/>
          </p:nvPr>
        </p:nvSpPr>
        <p:spPr/>
        <p:txBody>
          <a:bodyPr/>
          <a:lstStyle/>
          <a:p>
            <a:r>
              <a:rPr lang="en-US" dirty="0"/>
              <a:t>Rising Strong at SSU: </a:t>
            </a:r>
            <a:br>
              <a:rPr lang="en-US" dirty="0"/>
            </a:br>
            <a:r>
              <a:rPr lang="en-US" dirty="0"/>
              <a:t>Men and Women in the Arena </a:t>
            </a:r>
          </a:p>
        </p:txBody>
      </p:sp>
      <p:pic>
        <p:nvPicPr>
          <p:cNvPr id="4" name="Picture 2" descr="LeBron James Wears Nike LeBron 20 'Lakers' Colorway - Sports Illustrated  FanNation Kicks News, Analysis and More">
            <a:extLst>
              <a:ext uri="{FF2B5EF4-FFF2-40B4-BE49-F238E27FC236}">
                <a16:creationId xmlns:a16="http://schemas.microsoft.com/office/drawing/2014/main" id="{F398C968-6097-485F-8677-89B0CB1D578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3125" y="2193925"/>
            <a:ext cx="5365750"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7479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3B23-4DCD-4E23-82F9-297B0EFE5287}"/>
              </a:ext>
            </a:extLst>
          </p:cNvPr>
          <p:cNvSpPr>
            <a:spLocks noGrp="1"/>
          </p:cNvSpPr>
          <p:nvPr>
            <p:ph type="title"/>
          </p:nvPr>
        </p:nvSpPr>
        <p:spPr/>
        <p:txBody>
          <a:bodyPr>
            <a:normAutofit fontScale="90000"/>
          </a:bodyPr>
          <a:lstStyle/>
          <a:p>
            <a:r>
              <a:rPr lang="en-US" dirty="0"/>
              <a:t>Sexual Consent on Campus: Can Education Help Prevent Sex Assault Among College Students?</a:t>
            </a:r>
          </a:p>
        </p:txBody>
      </p:sp>
      <p:pic>
        <p:nvPicPr>
          <p:cNvPr id="19" name="Online Media 18">
            <a:hlinkClick r:id="" action="ppaction://media"/>
            <a:extLst>
              <a:ext uri="{FF2B5EF4-FFF2-40B4-BE49-F238E27FC236}">
                <a16:creationId xmlns:a16="http://schemas.microsoft.com/office/drawing/2014/main" id="{74D3EA81-6A50-4531-8750-696159EB7186}"/>
              </a:ext>
            </a:extLst>
          </p:cNvPr>
          <p:cNvPicPr>
            <a:picLocks noGrp="1" noRot="1" noChangeAspect="1"/>
          </p:cNvPicPr>
          <p:nvPr>
            <p:ph idx="1"/>
            <a:videoFile r:link="rId1"/>
          </p:nvPr>
        </p:nvPicPr>
        <p:blipFill>
          <a:blip r:embed="rId3"/>
          <a:stretch>
            <a:fillRect/>
          </a:stretch>
        </p:blipFill>
        <p:spPr>
          <a:xfrm>
            <a:off x="2206305" y="2407640"/>
            <a:ext cx="6920917" cy="3774867"/>
          </a:xfrm>
          <a:prstGeom prst="rect">
            <a:avLst/>
          </a:prstGeom>
        </p:spPr>
      </p:pic>
    </p:spTree>
    <p:extLst>
      <p:ext uri="{BB962C8B-B14F-4D97-AF65-F5344CB8AC3E}">
        <p14:creationId xmlns:p14="http://schemas.microsoft.com/office/powerpoint/2010/main" val="2919005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79C39-DC28-4DA0-98CA-22D7EBDB5CD6}"/>
              </a:ext>
            </a:extLst>
          </p:cNvPr>
          <p:cNvSpPr>
            <a:spLocks noGrp="1"/>
          </p:cNvSpPr>
          <p:nvPr>
            <p:ph type="title"/>
          </p:nvPr>
        </p:nvSpPr>
        <p:spPr/>
        <p:txBody>
          <a:bodyPr/>
          <a:lstStyle/>
          <a:p>
            <a:pPr algn="ctr"/>
            <a:r>
              <a:rPr lang="en-US" dirty="0"/>
              <a:t>“MAN/WOMAN IN THE ARENA” CONSENT EDUCATORS</a:t>
            </a:r>
          </a:p>
        </p:txBody>
      </p:sp>
      <p:graphicFrame>
        <p:nvGraphicFramePr>
          <p:cNvPr id="4" name="Table 3">
            <a:extLst>
              <a:ext uri="{FF2B5EF4-FFF2-40B4-BE49-F238E27FC236}">
                <a16:creationId xmlns:a16="http://schemas.microsoft.com/office/drawing/2014/main" id="{E4A0EC7B-E6C8-4EC4-B164-35407364AA65}"/>
              </a:ext>
            </a:extLst>
          </p:cNvPr>
          <p:cNvGraphicFramePr>
            <a:graphicFrameLocks noGrp="1"/>
          </p:cNvGraphicFramePr>
          <p:nvPr>
            <p:extLst>
              <p:ext uri="{D42A27DB-BD31-4B8C-83A1-F6EECF244321}">
                <p14:modId xmlns:p14="http://schemas.microsoft.com/office/powerpoint/2010/main" val="1080069184"/>
              </p:ext>
            </p:extLst>
          </p:nvPr>
        </p:nvGraphicFramePr>
        <p:xfrm>
          <a:off x="681038" y="2189527"/>
          <a:ext cx="9763256" cy="3915244"/>
        </p:xfrm>
        <a:graphic>
          <a:graphicData uri="http://schemas.openxmlformats.org/drawingml/2006/table">
            <a:tbl>
              <a:tblPr firstRow="1" firstCol="1" bandRow="1">
                <a:tableStyleId>{5C22544A-7EE6-4342-B048-85BDC9FD1C3A}</a:tableStyleId>
              </a:tblPr>
              <a:tblGrid>
                <a:gridCol w="727051">
                  <a:extLst>
                    <a:ext uri="{9D8B030D-6E8A-4147-A177-3AD203B41FA5}">
                      <a16:colId xmlns:a16="http://schemas.microsoft.com/office/drawing/2014/main" val="3553941109"/>
                    </a:ext>
                  </a:extLst>
                </a:gridCol>
                <a:gridCol w="2596611">
                  <a:extLst>
                    <a:ext uri="{9D8B030D-6E8A-4147-A177-3AD203B41FA5}">
                      <a16:colId xmlns:a16="http://schemas.microsoft.com/office/drawing/2014/main" val="4199688680"/>
                    </a:ext>
                  </a:extLst>
                </a:gridCol>
                <a:gridCol w="1973424">
                  <a:extLst>
                    <a:ext uri="{9D8B030D-6E8A-4147-A177-3AD203B41FA5}">
                      <a16:colId xmlns:a16="http://schemas.microsoft.com/office/drawing/2014/main" val="131097475"/>
                    </a:ext>
                  </a:extLst>
                </a:gridCol>
                <a:gridCol w="1828014">
                  <a:extLst>
                    <a:ext uri="{9D8B030D-6E8A-4147-A177-3AD203B41FA5}">
                      <a16:colId xmlns:a16="http://schemas.microsoft.com/office/drawing/2014/main" val="3983429138"/>
                    </a:ext>
                  </a:extLst>
                </a:gridCol>
                <a:gridCol w="2638156">
                  <a:extLst>
                    <a:ext uri="{9D8B030D-6E8A-4147-A177-3AD203B41FA5}">
                      <a16:colId xmlns:a16="http://schemas.microsoft.com/office/drawing/2014/main" val="1696679328"/>
                    </a:ext>
                  </a:extLst>
                </a:gridCol>
              </a:tblGrid>
              <a:tr h="337864">
                <a:tc>
                  <a:txBody>
                    <a:bodyPr/>
                    <a:lstStyle/>
                    <a:p>
                      <a:pPr marL="0" marR="0">
                        <a:spcBef>
                          <a:spcPts val="500"/>
                        </a:spcBef>
                        <a:spcAft>
                          <a:spcPts val="500"/>
                        </a:spcAft>
                      </a:pPr>
                      <a:r>
                        <a:rPr lang="en-US" sz="1100" cap="all">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91440" marB="0" anchor="b"/>
                </a:tc>
                <a:tc>
                  <a:txBody>
                    <a:bodyPr/>
                    <a:lstStyle/>
                    <a:p>
                      <a:pPr marL="0" marR="0">
                        <a:spcBef>
                          <a:spcPts val="500"/>
                        </a:spcBef>
                        <a:spcAft>
                          <a:spcPts val="500"/>
                        </a:spcAft>
                      </a:pPr>
                      <a:r>
                        <a:rPr lang="en-US" sz="1100" cap="all">
                          <a:effectLst/>
                        </a:rPr>
                        <a:t>Volunteer Name</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91440" marB="0" anchor="b"/>
                </a:tc>
                <a:tc>
                  <a:txBody>
                    <a:bodyPr/>
                    <a:lstStyle/>
                    <a:p>
                      <a:pPr marL="0" marR="0">
                        <a:spcBef>
                          <a:spcPts val="500"/>
                        </a:spcBef>
                        <a:spcAft>
                          <a:spcPts val="500"/>
                        </a:spcAft>
                      </a:pPr>
                      <a:r>
                        <a:rPr lang="en-US" sz="1100" cap="all">
                          <a:effectLst/>
                        </a:rPr>
                        <a:t>Phone (Home)</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91440" marB="0" anchor="b"/>
                </a:tc>
                <a:tc>
                  <a:txBody>
                    <a:bodyPr/>
                    <a:lstStyle/>
                    <a:p>
                      <a:pPr marL="0" marR="0">
                        <a:spcBef>
                          <a:spcPts val="500"/>
                        </a:spcBef>
                        <a:spcAft>
                          <a:spcPts val="500"/>
                        </a:spcAft>
                      </a:pPr>
                      <a:r>
                        <a:rPr lang="en-US" sz="1100" cap="all">
                          <a:effectLst/>
                        </a:rPr>
                        <a:t>Phone (Cell)</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91440" marB="0" anchor="b"/>
                </a:tc>
                <a:tc>
                  <a:txBody>
                    <a:bodyPr/>
                    <a:lstStyle/>
                    <a:p>
                      <a:pPr marL="0" marR="0">
                        <a:spcBef>
                          <a:spcPts val="500"/>
                        </a:spcBef>
                        <a:spcAft>
                          <a:spcPts val="500"/>
                        </a:spcAft>
                      </a:pPr>
                      <a:r>
                        <a:rPr lang="en-US" sz="1100" cap="all">
                          <a:effectLst/>
                        </a:rPr>
                        <a:t>Email</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91440" marB="0" anchor="b"/>
                </a:tc>
                <a:extLst>
                  <a:ext uri="{0D108BD9-81ED-4DB2-BD59-A6C34878D82A}">
                    <a16:rowId xmlns:a16="http://schemas.microsoft.com/office/drawing/2014/main" val="2892602767"/>
                  </a:ext>
                </a:extLst>
              </a:tr>
              <a:tr h="238492">
                <a:tc>
                  <a:txBody>
                    <a:bodyPr/>
                    <a:lstStyle/>
                    <a:p>
                      <a:pPr marL="0" marR="0" lvl="0" indent="0">
                        <a:spcBef>
                          <a:spcPts val="400"/>
                        </a:spcBef>
                        <a:spcAft>
                          <a:spcPts val="500"/>
                        </a:spcAft>
                        <a:buFont typeface="+mj-lt"/>
                        <a:buNone/>
                      </a:pPr>
                      <a:r>
                        <a:rPr lang="en-US" sz="1200" dirty="0">
                          <a:effectLst/>
                        </a:rPr>
                        <a:t>1. 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dirty="0">
                          <a:effectLst/>
                        </a:rPr>
                        <a:t> </a:t>
                      </a:r>
                      <a:endParaRPr lang="en-US" sz="1100" dirty="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dirty="0">
                          <a:effectLst/>
                        </a:rPr>
                        <a:t> </a:t>
                      </a:r>
                      <a:endParaRPr lang="en-US" sz="1100" dirty="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dirty="0">
                          <a:effectLst/>
                        </a:rPr>
                        <a:t> </a:t>
                      </a:r>
                      <a:endParaRPr lang="en-US" sz="1100" dirty="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dirty="0">
                          <a:effectLst/>
                        </a:rPr>
                        <a:t> </a:t>
                      </a:r>
                      <a:endParaRPr lang="en-US" sz="1100" dirty="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2592764856"/>
                  </a:ext>
                </a:extLst>
              </a:tr>
              <a:tr h="238492">
                <a:tc>
                  <a:txBody>
                    <a:bodyPr/>
                    <a:lstStyle/>
                    <a:p>
                      <a:pPr marL="0" marR="0" lvl="0" indent="0">
                        <a:spcBef>
                          <a:spcPts val="400"/>
                        </a:spcBef>
                        <a:spcAft>
                          <a:spcPts val="500"/>
                        </a:spcAft>
                        <a:buFont typeface="+mj-lt"/>
                        <a:buNone/>
                      </a:pPr>
                      <a:r>
                        <a:rPr lang="en-US" sz="12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2.</a:t>
                      </a:r>
                    </a:p>
                  </a:txBody>
                  <a:tcPr marL="0" marR="45720" marT="0" marB="0"/>
                </a:tc>
                <a:tc>
                  <a:txBody>
                    <a:bodyPr/>
                    <a:lstStyle/>
                    <a:p>
                      <a:pPr marL="0" marR="0">
                        <a:spcBef>
                          <a:spcPts val="500"/>
                        </a:spcBef>
                        <a:spcAft>
                          <a:spcPts val="500"/>
                        </a:spcAft>
                      </a:pPr>
                      <a:r>
                        <a:rPr lang="en-US" sz="1100" dirty="0">
                          <a:effectLst/>
                        </a:rPr>
                        <a:t> </a:t>
                      </a:r>
                      <a:endParaRPr lang="en-US" sz="1100" dirty="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3005935114"/>
                  </a:ext>
                </a:extLst>
              </a:tr>
              <a:tr h="238492">
                <a:tc>
                  <a:txBody>
                    <a:bodyPr/>
                    <a:lstStyle/>
                    <a:p>
                      <a:pPr marL="0" marR="0" lvl="0" indent="0">
                        <a:spcBef>
                          <a:spcPts val="400"/>
                        </a:spcBef>
                        <a:spcAft>
                          <a:spcPts val="500"/>
                        </a:spcAft>
                        <a:buFont typeface="+mj-lt"/>
                        <a:buNone/>
                      </a:pPr>
                      <a:r>
                        <a:rPr lang="en-US" sz="1200" dirty="0">
                          <a:effectLst/>
                        </a:rPr>
                        <a:t>3. 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3411754055"/>
                  </a:ext>
                </a:extLst>
              </a:tr>
              <a:tr h="238492">
                <a:tc>
                  <a:txBody>
                    <a:bodyPr/>
                    <a:lstStyle/>
                    <a:p>
                      <a:pPr marL="0" marR="0" lvl="0" indent="0">
                        <a:spcBef>
                          <a:spcPts val="400"/>
                        </a:spcBef>
                        <a:spcAft>
                          <a:spcPts val="500"/>
                        </a:spcAft>
                        <a:buFont typeface="+mj-lt"/>
                        <a:buNone/>
                      </a:pPr>
                      <a:r>
                        <a:rPr lang="en-US" sz="1200" dirty="0">
                          <a:effectLst/>
                        </a:rPr>
                        <a:t>4. 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56181823"/>
                  </a:ext>
                </a:extLst>
              </a:tr>
              <a:tr h="238492">
                <a:tc>
                  <a:txBody>
                    <a:bodyPr/>
                    <a:lstStyle/>
                    <a:p>
                      <a:pPr marL="0" marR="0" lvl="0" indent="0">
                        <a:spcBef>
                          <a:spcPts val="400"/>
                        </a:spcBef>
                        <a:spcAft>
                          <a:spcPts val="500"/>
                        </a:spcAft>
                        <a:buFont typeface="+mj-lt"/>
                        <a:buNone/>
                      </a:pPr>
                      <a:r>
                        <a:rPr lang="en-US" sz="1200" dirty="0">
                          <a:effectLst/>
                        </a:rPr>
                        <a:t>5. 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319578060"/>
                  </a:ext>
                </a:extLst>
              </a:tr>
              <a:tr h="238492">
                <a:tc>
                  <a:txBody>
                    <a:bodyPr/>
                    <a:lstStyle/>
                    <a:p>
                      <a:pPr marL="0" marR="0" lvl="0" indent="0">
                        <a:spcBef>
                          <a:spcPts val="400"/>
                        </a:spcBef>
                        <a:spcAft>
                          <a:spcPts val="500"/>
                        </a:spcAft>
                        <a:buFont typeface="+mj-lt"/>
                        <a:buNone/>
                      </a:pPr>
                      <a:r>
                        <a:rPr lang="en-US" sz="1200" dirty="0">
                          <a:effectLst/>
                        </a:rPr>
                        <a:t>6. 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3084927968"/>
                  </a:ext>
                </a:extLst>
              </a:tr>
              <a:tr h="238492">
                <a:tc>
                  <a:txBody>
                    <a:bodyPr/>
                    <a:lstStyle/>
                    <a:p>
                      <a:pPr marL="0" marR="0" lvl="0" indent="0">
                        <a:spcBef>
                          <a:spcPts val="400"/>
                        </a:spcBef>
                        <a:spcAft>
                          <a:spcPts val="500"/>
                        </a:spcAft>
                        <a:buFont typeface="+mj-lt"/>
                        <a:buNone/>
                      </a:pPr>
                      <a:r>
                        <a:rPr lang="en-US" sz="1200" dirty="0">
                          <a:effectLst/>
                        </a:rPr>
                        <a:t>7. 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2715869467"/>
                  </a:ext>
                </a:extLst>
              </a:tr>
              <a:tr h="238492">
                <a:tc>
                  <a:txBody>
                    <a:bodyPr/>
                    <a:lstStyle/>
                    <a:p>
                      <a:pPr marL="0" marR="0" lvl="0" indent="0">
                        <a:spcBef>
                          <a:spcPts val="400"/>
                        </a:spcBef>
                        <a:spcAft>
                          <a:spcPts val="500"/>
                        </a:spcAft>
                        <a:buFont typeface="+mj-lt"/>
                        <a:buNone/>
                      </a:pPr>
                      <a:r>
                        <a:rPr lang="en-US" sz="1200" dirty="0">
                          <a:effectLst/>
                        </a:rPr>
                        <a:t>8. 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1655882277"/>
                  </a:ext>
                </a:extLst>
              </a:tr>
              <a:tr h="238492">
                <a:tc>
                  <a:txBody>
                    <a:bodyPr/>
                    <a:lstStyle/>
                    <a:p>
                      <a:pPr marL="0" marR="0" lvl="0" indent="0">
                        <a:spcBef>
                          <a:spcPts val="400"/>
                        </a:spcBef>
                        <a:spcAft>
                          <a:spcPts val="500"/>
                        </a:spcAft>
                        <a:buFont typeface="+mj-lt"/>
                        <a:buNone/>
                      </a:pPr>
                      <a:r>
                        <a:rPr lang="en-US" sz="1200" dirty="0">
                          <a:effectLst/>
                        </a:rPr>
                        <a:t>9. 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dirty="0">
                          <a:effectLst/>
                        </a:rPr>
                        <a:t> </a:t>
                      </a:r>
                      <a:endParaRPr lang="en-US" sz="1100" dirty="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2040471999"/>
                  </a:ext>
                </a:extLst>
              </a:tr>
              <a:tr h="238492">
                <a:tc>
                  <a:txBody>
                    <a:bodyPr/>
                    <a:lstStyle/>
                    <a:p>
                      <a:pPr marL="0" marR="0" lvl="0" indent="0">
                        <a:spcBef>
                          <a:spcPts val="400"/>
                        </a:spcBef>
                        <a:spcAft>
                          <a:spcPts val="500"/>
                        </a:spcAft>
                        <a:buFont typeface="+mj-lt"/>
                        <a:buNone/>
                      </a:pPr>
                      <a:r>
                        <a:rPr lang="en-US" sz="1200" dirty="0">
                          <a:effectLst/>
                        </a:rPr>
                        <a:t>10. 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161809717"/>
                  </a:ext>
                </a:extLst>
              </a:tr>
              <a:tr h="238492">
                <a:tc>
                  <a:txBody>
                    <a:bodyPr/>
                    <a:lstStyle/>
                    <a:p>
                      <a:pPr marL="0" marR="0" lvl="0" indent="0">
                        <a:spcBef>
                          <a:spcPts val="400"/>
                        </a:spcBef>
                        <a:spcAft>
                          <a:spcPts val="500"/>
                        </a:spcAft>
                        <a:buFont typeface="+mj-lt"/>
                        <a:buNone/>
                      </a:pPr>
                      <a:r>
                        <a:rPr lang="en-US" sz="1200" dirty="0">
                          <a:effectLst/>
                        </a:rPr>
                        <a:t>11. 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902755469"/>
                  </a:ext>
                </a:extLst>
              </a:tr>
              <a:tr h="238492">
                <a:tc>
                  <a:txBody>
                    <a:bodyPr/>
                    <a:lstStyle/>
                    <a:p>
                      <a:pPr marL="0" marR="0" lvl="0" indent="0">
                        <a:spcBef>
                          <a:spcPts val="400"/>
                        </a:spcBef>
                        <a:spcAft>
                          <a:spcPts val="500"/>
                        </a:spcAft>
                        <a:buFont typeface="+mj-lt"/>
                        <a:buNone/>
                      </a:pPr>
                      <a:r>
                        <a:rPr lang="en-US" sz="1200" dirty="0">
                          <a:effectLst/>
                        </a:rPr>
                        <a:t>12. 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2854798688"/>
                  </a:ext>
                </a:extLst>
              </a:tr>
              <a:tr h="238492">
                <a:tc>
                  <a:txBody>
                    <a:bodyPr/>
                    <a:lstStyle/>
                    <a:p>
                      <a:pPr marL="0" marR="0" lvl="0" indent="0">
                        <a:spcBef>
                          <a:spcPts val="400"/>
                        </a:spcBef>
                        <a:spcAft>
                          <a:spcPts val="500"/>
                        </a:spcAft>
                        <a:buFont typeface="+mj-lt"/>
                        <a:buNone/>
                      </a:pPr>
                      <a:r>
                        <a:rPr lang="en-US" sz="1200" dirty="0">
                          <a:effectLst/>
                        </a:rPr>
                        <a:t>13. 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2153847237"/>
                  </a:ext>
                </a:extLst>
              </a:tr>
              <a:tr h="238492">
                <a:tc>
                  <a:txBody>
                    <a:bodyPr/>
                    <a:lstStyle/>
                    <a:p>
                      <a:pPr marL="0" marR="0" lvl="0" indent="0">
                        <a:spcBef>
                          <a:spcPts val="400"/>
                        </a:spcBef>
                        <a:spcAft>
                          <a:spcPts val="500"/>
                        </a:spcAft>
                        <a:buFont typeface="+mj-lt"/>
                        <a:buNone/>
                      </a:pPr>
                      <a:r>
                        <a:rPr lang="en-US" sz="1200" b="1">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rPr>
                        <a:t>14.</a:t>
                      </a:r>
                      <a:endParaRPr lang="en-US" sz="1200" b="1" dirty="0">
                        <a:solidFill>
                          <a:schemeClr val="tx1"/>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2056136665"/>
                  </a:ext>
                </a:extLst>
              </a:tr>
              <a:tr h="238492">
                <a:tc>
                  <a:txBody>
                    <a:bodyPr/>
                    <a:lstStyle/>
                    <a:p>
                      <a:pPr marL="0" marR="0" lvl="0" indent="0">
                        <a:spcBef>
                          <a:spcPts val="400"/>
                        </a:spcBef>
                        <a:spcAft>
                          <a:spcPts val="500"/>
                        </a:spcAft>
                        <a:buFont typeface="+mj-lt"/>
                        <a:buNone/>
                      </a:pPr>
                      <a:r>
                        <a:rPr lang="en-US" sz="1200" dirty="0">
                          <a:effectLst/>
                        </a:rPr>
                        <a:t>15. </a:t>
                      </a:r>
                      <a:endParaRPr lang="en-US" sz="1200" b="1" dirty="0">
                        <a:solidFill>
                          <a:srgbClr val="7C6A55"/>
                        </a:solidFill>
                        <a:effectLst/>
                        <a:latin typeface="Trebuchet MS" panose="020B0603020202020204" pitchFamily="34"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a:effectLst/>
                        </a:rPr>
                        <a:t> </a:t>
                      </a:r>
                      <a:endParaRPr lang="en-US" sz="110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tc>
                  <a:txBody>
                    <a:bodyPr/>
                    <a:lstStyle/>
                    <a:p>
                      <a:pPr marL="0" marR="0">
                        <a:spcBef>
                          <a:spcPts val="500"/>
                        </a:spcBef>
                        <a:spcAft>
                          <a:spcPts val="500"/>
                        </a:spcAft>
                      </a:pPr>
                      <a:r>
                        <a:rPr lang="en-US" sz="1100" dirty="0">
                          <a:effectLst/>
                        </a:rPr>
                        <a:t> </a:t>
                      </a:r>
                      <a:endParaRPr lang="en-US" sz="1100" dirty="0">
                        <a:solidFill>
                          <a:srgbClr val="B45340"/>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0" marR="45720" marT="0" marB="0"/>
                </a:tc>
                <a:extLst>
                  <a:ext uri="{0D108BD9-81ED-4DB2-BD59-A6C34878D82A}">
                    <a16:rowId xmlns:a16="http://schemas.microsoft.com/office/drawing/2014/main" val="3927116562"/>
                  </a:ext>
                </a:extLst>
              </a:tr>
            </a:tbl>
          </a:graphicData>
        </a:graphic>
      </p:graphicFrame>
    </p:spTree>
    <p:extLst>
      <p:ext uri="{BB962C8B-B14F-4D97-AF65-F5344CB8AC3E}">
        <p14:creationId xmlns:p14="http://schemas.microsoft.com/office/powerpoint/2010/main" val="1766131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4C7F9-9AAF-4E71-B15A-333DDAF3F27C}"/>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CBF383D9-7E11-4B8A-8BD3-A68F4EE8B8DE}"/>
              </a:ext>
            </a:extLst>
          </p:cNvPr>
          <p:cNvSpPr>
            <a:spLocks noGrp="1"/>
          </p:cNvSpPr>
          <p:nvPr>
            <p:ph idx="1"/>
          </p:nvPr>
        </p:nvSpPr>
        <p:spPr>
          <a:xfrm>
            <a:off x="384313" y="2505456"/>
            <a:ext cx="6109252" cy="3599316"/>
          </a:xfrm>
        </p:spPr>
        <p:txBody>
          <a:bodyPr>
            <a:normAutofit/>
          </a:bodyPr>
          <a:lstStyle/>
          <a:p>
            <a:pPr marL="0" indent="0">
              <a:buNone/>
            </a:pPr>
            <a:r>
              <a:rPr lang="en-US" sz="3200" dirty="0"/>
              <a:t>We (SSU) must ensure a safe and secure academic, residential and work environment so all can fully participate</a:t>
            </a:r>
          </a:p>
        </p:txBody>
      </p:sp>
      <p:pic>
        <p:nvPicPr>
          <p:cNvPr id="5" name="Picture 4">
            <a:extLst>
              <a:ext uri="{FF2B5EF4-FFF2-40B4-BE49-F238E27FC236}">
                <a16:creationId xmlns:a16="http://schemas.microsoft.com/office/drawing/2014/main" id="{EFA26758-9636-48BD-9501-6967C86BFA3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732105" y="2623931"/>
            <a:ext cx="4797286" cy="3480842"/>
          </a:xfrm>
          <a:prstGeom prst="rect">
            <a:avLst/>
          </a:prstGeom>
        </p:spPr>
      </p:pic>
    </p:spTree>
    <p:extLst>
      <p:ext uri="{BB962C8B-B14F-4D97-AF65-F5344CB8AC3E}">
        <p14:creationId xmlns:p14="http://schemas.microsoft.com/office/powerpoint/2010/main" val="3930995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7066C-D2B7-4B87-B0F2-4D19CFE705A4}"/>
              </a:ext>
            </a:extLst>
          </p:cNvPr>
          <p:cNvSpPr>
            <a:spLocks noGrp="1"/>
          </p:cNvSpPr>
          <p:nvPr>
            <p:ph type="title"/>
          </p:nvPr>
        </p:nvSpPr>
        <p:spPr/>
        <p:txBody>
          <a:bodyPr/>
          <a:lstStyle/>
          <a:p>
            <a:r>
              <a:rPr lang="en-US" dirty="0"/>
              <a:t>Sexual Harassment (Student on Student)</a:t>
            </a:r>
          </a:p>
        </p:txBody>
      </p:sp>
      <p:sp>
        <p:nvSpPr>
          <p:cNvPr id="3" name="Content Placeholder 2">
            <a:extLst>
              <a:ext uri="{FF2B5EF4-FFF2-40B4-BE49-F238E27FC236}">
                <a16:creationId xmlns:a16="http://schemas.microsoft.com/office/drawing/2014/main" id="{E9ABBBC6-03AF-43EB-9197-853E3F64293E}"/>
              </a:ext>
            </a:extLst>
          </p:cNvPr>
          <p:cNvSpPr>
            <a:spLocks noGrp="1"/>
          </p:cNvSpPr>
          <p:nvPr>
            <p:ph idx="1"/>
          </p:nvPr>
        </p:nvSpPr>
        <p:spPr>
          <a:xfrm>
            <a:off x="680321" y="1612903"/>
            <a:ext cx="9613861" cy="2412998"/>
          </a:xfrm>
        </p:spPr>
        <p:txBody>
          <a:bodyPr/>
          <a:lstStyle/>
          <a:p>
            <a:pPr marL="0" indent="0">
              <a:buNone/>
            </a:pPr>
            <a:endParaRPr lang="en-US" dirty="0"/>
          </a:p>
          <a:p>
            <a:pPr marL="0" indent="0">
              <a:buNone/>
            </a:pPr>
            <a:r>
              <a:rPr lang="en-US" dirty="0"/>
              <a:t>Unwelcome verbal, nonverbal, or physical conduct based on sex (including gender stereotypes) determined by a Reasonable Person to be so severe, pervasive, </a:t>
            </a:r>
            <a:r>
              <a:rPr lang="en-US" i="1" u="sng" dirty="0"/>
              <a:t>and</a:t>
            </a:r>
            <a:r>
              <a:rPr lang="en-US" dirty="0"/>
              <a:t> objectively offensive that it effectively denies a person equal access to participate in or to benefit from an institutional education program or activity.</a:t>
            </a:r>
          </a:p>
          <a:p>
            <a:endParaRPr lang="en-US" dirty="0"/>
          </a:p>
        </p:txBody>
      </p:sp>
      <p:pic>
        <p:nvPicPr>
          <p:cNvPr id="5" name="Picture 4">
            <a:extLst>
              <a:ext uri="{FF2B5EF4-FFF2-40B4-BE49-F238E27FC236}">
                <a16:creationId xmlns:a16="http://schemas.microsoft.com/office/drawing/2014/main" id="{4D9931C1-C08B-49C1-BAC4-EBA9827E37B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17800" y="4178300"/>
            <a:ext cx="5444744" cy="2679700"/>
          </a:xfrm>
          <a:prstGeom prst="rect">
            <a:avLst/>
          </a:prstGeom>
        </p:spPr>
      </p:pic>
    </p:spTree>
    <p:extLst>
      <p:ext uri="{BB962C8B-B14F-4D97-AF65-F5344CB8AC3E}">
        <p14:creationId xmlns:p14="http://schemas.microsoft.com/office/powerpoint/2010/main" val="1022679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9CA39-CC0B-44E6-9076-D0F1B9924608}"/>
              </a:ext>
            </a:extLst>
          </p:cNvPr>
          <p:cNvSpPr>
            <a:spLocks noGrp="1"/>
          </p:cNvSpPr>
          <p:nvPr>
            <p:ph type="title"/>
          </p:nvPr>
        </p:nvSpPr>
        <p:spPr/>
        <p:txBody>
          <a:bodyPr/>
          <a:lstStyle/>
          <a:p>
            <a:r>
              <a:rPr lang="en-US" dirty="0"/>
              <a:t>Examples of unlawful harassment</a:t>
            </a:r>
          </a:p>
        </p:txBody>
      </p:sp>
      <p:sp>
        <p:nvSpPr>
          <p:cNvPr id="3" name="Content Placeholder 2">
            <a:extLst>
              <a:ext uri="{FF2B5EF4-FFF2-40B4-BE49-F238E27FC236}">
                <a16:creationId xmlns:a16="http://schemas.microsoft.com/office/drawing/2014/main" id="{7EFD98B2-3C27-4FB4-B512-A5A38791DA37}"/>
              </a:ext>
            </a:extLst>
          </p:cNvPr>
          <p:cNvSpPr>
            <a:spLocks noGrp="1"/>
          </p:cNvSpPr>
          <p:nvPr>
            <p:ph idx="1"/>
          </p:nvPr>
        </p:nvSpPr>
        <p:spPr>
          <a:xfrm>
            <a:off x="4705352" y="2080647"/>
            <a:ext cx="6540499" cy="4024125"/>
          </a:xfrm>
        </p:spPr>
        <p:txBody>
          <a:bodyPr>
            <a:normAutofit fontScale="85000" lnSpcReduction="20000"/>
          </a:bodyPr>
          <a:lstStyle/>
          <a:p>
            <a:pPr>
              <a:buFont typeface="Wingdings" panose="05000000000000000000" pitchFamily="2" charset="2"/>
              <a:buChar char="q"/>
            </a:pPr>
            <a:r>
              <a:rPr lang="en-US" b="1" dirty="0"/>
              <a:t>Verbal conduct </a:t>
            </a:r>
            <a:r>
              <a:rPr lang="en-US" dirty="0"/>
              <a:t>such as epithets, derogatory jokes or comments, slurs or unwanted sexual advances, invitations or comments.</a:t>
            </a:r>
          </a:p>
          <a:p>
            <a:pPr>
              <a:buFont typeface="Wingdings" panose="05000000000000000000" pitchFamily="2" charset="2"/>
              <a:buChar char="q"/>
            </a:pPr>
            <a:r>
              <a:rPr lang="en-US" b="1" dirty="0"/>
              <a:t>Visual conduct </a:t>
            </a:r>
            <a:r>
              <a:rPr lang="en-US" dirty="0"/>
              <a:t>such as derogatory and/or sexually oriented posters, photography, cartoons, drawings, e-mail and faxes or gestures.</a:t>
            </a:r>
          </a:p>
          <a:p>
            <a:pPr>
              <a:buFont typeface="Wingdings" panose="05000000000000000000" pitchFamily="2" charset="2"/>
              <a:buChar char="q"/>
            </a:pPr>
            <a:r>
              <a:rPr lang="en-US" b="1" dirty="0"/>
              <a:t>Physical conduct </a:t>
            </a:r>
            <a:r>
              <a:rPr lang="en-US" dirty="0"/>
              <a:t>such as assault, unwanted touching, blocking normal movement or interfering with work directed at an employee because of the employee’s sex or other protected characteristic.</a:t>
            </a:r>
          </a:p>
          <a:p>
            <a:pPr>
              <a:buFont typeface="Wingdings" panose="05000000000000000000" pitchFamily="2" charset="2"/>
              <a:buChar char="q"/>
            </a:pPr>
            <a:r>
              <a:rPr lang="en-US" b="1" dirty="0"/>
              <a:t>Threats and demands </a:t>
            </a:r>
            <a:r>
              <a:rPr lang="en-US" dirty="0"/>
              <a:t>to submit to sexual requests in order to keep one’s job or avoid some other loss, and offers of employment benefits in return for sexual favors.</a:t>
            </a:r>
          </a:p>
          <a:p>
            <a:pPr>
              <a:buFont typeface="Wingdings" panose="05000000000000000000" pitchFamily="2" charset="2"/>
              <a:buChar char="q"/>
            </a:pPr>
            <a:r>
              <a:rPr lang="en-US" b="1" dirty="0"/>
              <a:t>Retaliation</a:t>
            </a:r>
            <a:r>
              <a:rPr lang="en-US" dirty="0"/>
              <a:t> for having reported or threatened to report unlawful harassment.</a:t>
            </a:r>
          </a:p>
          <a:p>
            <a:endParaRPr lang="en-US" dirty="0"/>
          </a:p>
        </p:txBody>
      </p:sp>
      <p:pic>
        <p:nvPicPr>
          <p:cNvPr id="9" name="Picture 8">
            <a:extLst>
              <a:ext uri="{FF2B5EF4-FFF2-40B4-BE49-F238E27FC236}">
                <a16:creationId xmlns:a16="http://schemas.microsoft.com/office/drawing/2014/main" id="{244226D8-5630-441C-A373-BF6CE6B4C61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8570" y="2642532"/>
            <a:ext cx="3887830" cy="3462240"/>
          </a:xfrm>
          <a:prstGeom prst="rect">
            <a:avLst/>
          </a:prstGeom>
        </p:spPr>
      </p:pic>
    </p:spTree>
    <p:extLst>
      <p:ext uri="{BB962C8B-B14F-4D97-AF65-F5344CB8AC3E}">
        <p14:creationId xmlns:p14="http://schemas.microsoft.com/office/powerpoint/2010/main" val="3972260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6793D-8F1D-42F6-9D7D-8171646589C6}"/>
              </a:ext>
            </a:extLst>
          </p:cNvPr>
          <p:cNvSpPr>
            <a:spLocks noGrp="1"/>
          </p:cNvSpPr>
          <p:nvPr>
            <p:ph type="title"/>
          </p:nvPr>
        </p:nvSpPr>
        <p:spPr/>
        <p:txBody>
          <a:bodyPr/>
          <a:lstStyle/>
          <a:p>
            <a:r>
              <a:rPr lang="en-US" dirty="0"/>
              <a:t>Key Categories of Prohibited Conduct</a:t>
            </a:r>
          </a:p>
        </p:txBody>
      </p:sp>
      <p:sp>
        <p:nvSpPr>
          <p:cNvPr id="3" name="Content Placeholder 2">
            <a:extLst>
              <a:ext uri="{FF2B5EF4-FFF2-40B4-BE49-F238E27FC236}">
                <a16:creationId xmlns:a16="http://schemas.microsoft.com/office/drawing/2014/main" id="{0A155011-A23B-4839-9089-0ED10A040122}"/>
              </a:ext>
            </a:extLst>
          </p:cNvPr>
          <p:cNvSpPr>
            <a:spLocks noGrp="1"/>
          </p:cNvSpPr>
          <p:nvPr>
            <p:ph idx="1"/>
          </p:nvPr>
        </p:nvSpPr>
        <p:spPr>
          <a:xfrm>
            <a:off x="685801" y="1993900"/>
            <a:ext cx="5949892" cy="4687887"/>
          </a:xfrm>
        </p:spPr>
        <p:txBody>
          <a:bodyPr>
            <a:normAutofit/>
          </a:bodyPr>
          <a:lstStyle/>
          <a:p>
            <a:pPr marL="0" indent="0">
              <a:buNone/>
            </a:pPr>
            <a:r>
              <a:rPr lang="en-US" sz="2800" b="1" dirty="0"/>
              <a:t>Dating Violence </a:t>
            </a:r>
            <a:r>
              <a:rPr lang="en-US" sz="3800" dirty="0"/>
              <a:t>– </a:t>
            </a:r>
            <a:r>
              <a:rPr lang="en-US" sz="2600" dirty="0"/>
              <a:t>Violence by a person who is or has been in a romantic or intimate relationship.</a:t>
            </a:r>
          </a:p>
          <a:p>
            <a:pPr marL="0" indent="0">
              <a:buNone/>
            </a:pPr>
            <a:endParaRPr lang="en-US" sz="2600" dirty="0"/>
          </a:p>
          <a:p>
            <a:pPr marL="0" indent="0">
              <a:buNone/>
            </a:pPr>
            <a:r>
              <a:rPr lang="en-US" sz="3200" b="1" dirty="0"/>
              <a:t>Domestic Violence</a:t>
            </a:r>
            <a:r>
              <a:rPr lang="en-US" sz="3800" dirty="0"/>
              <a:t>—</a:t>
            </a:r>
            <a:r>
              <a:rPr lang="en-US" sz="2800" dirty="0"/>
              <a:t>Violence by a current or former spouse or intimate partner, co-parent, living partner, youth, or other under state law.</a:t>
            </a:r>
          </a:p>
          <a:p>
            <a:pPr marL="0" indent="0">
              <a:buNone/>
            </a:pPr>
            <a:endParaRPr lang="en-US" sz="3300" dirty="0"/>
          </a:p>
        </p:txBody>
      </p:sp>
      <p:pic>
        <p:nvPicPr>
          <p:cNvPr id="5" name="Picture 4">
            <a:extLst>
              <a:ext uri="{FF2B5EF4-FFF2-40B4-BE49-F238E27FC236}">
                <a16:creationId xmlns:a16="http://schemas.microsoft.com/office/drawing/2014/main" id="{21D7BEC7-FC35-4654-A153-EE0DC2DB1FA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06811" y="2256639"/>
            <a:ext cx="4672668" cy="4425148"/>
          </a:xfrm>
          <a:prstGeom prst="rect">
            <a:avLst/>
          </a:prstGeom>
        </p:spPr>
      </p:pic>
      <p:sp>
        <p:nvSpPr>
          <p:cNvPr id="6" name="TextBox 5">
            <a:extLst>
              <a:ext uri="{FF2B5EF4-FFF2-40B4-BE49-F238E27FC236}">
                <a16:creationId xmlns:a16="http://schemas.microsoft.com/office/drawing/2014/main" id="{0BACC2FA-8830-42F5-A0F3-4F5127A6F3FE}"/>
              </a:ext>
            </a:extLst>
          </p:cNvPr>
          <p:cNvSpPr txBox="1"/>
          <p:nvPr/>
        </p:nvSpPr>
        <p:spPr>
          <a:xfrm>
            <a:off x="6795082" y="6681787"/>
            <a:ext cx="4177717" cy="230832"/>
          </a:xfrm>
          <a:prstGeom prst="rect">
            <a:avLst/>
          </a:prstGeom>
          <a:noFill/>
        </p:spPr>
        <p:txBody>
          <a:bodyPr wrap="square" rtlCol="0">
            <a:spAutoFit/>
          </a:bodyPr>
          <a:lstStyle/>
          <a:p>
            <a:r>
              <a:rPr lang="en-US" sz="900">
                <a:hlinkClick r:id="rId3" tooltip="https://www.calhealthreport.org/2019/05/13/fresno-murder-spotlights-safety-challenges-for-victims-fleeing-domestic-violence/"/>
              </a:rPr>
              <a:t>This Photo</a:t>
            </a:r>
            <a:r>
              <a:rPr lang="en-US" sz="900"/>
              <a:t> by Unknown Author is licensed under </a:t>
            </a:r>
            <a:r>
              <a:rPr lang="en-US" sz="900">
                <a:hlinkClick r:id="rId4" tooltip="https://creativecommons.org/licenses/by-nd/3.0/"/>
              </a:rPr>
              <a:t>CC BY-ND</a:t>
            </a:r>
            <a:endParaRPr lang="en-US" sz="900"/>
          </a:p>
        </p:txBody>
      </p:sp>
    </p:spTree>
    <p:extLst>
      <p:ext uri="{BB962C8B-B14F-4D97-AF65-F5344CB8AC3E}">
        <p14:creationId xmlns:p14="http://schemas.microsoft.com/office/powerpoint/2010/main" val="927249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075EA-6E81-46FC-B79B-933213B4ABE0}"/>
              </a:ext>
            </a:extLst>
          </p:cNvPr>
          <p:cNvSpPr>
            <a:spLocks noGrp="1"/>
          </p:cNvSpPr>
          <p:nvPr>
            <p:ph type="title"/>
          </p:nvPr>
        </p:nvSpPr>
        <p:spPr/>
        <p:txBody>
          <a:bodyPr/>
          <a:lstStyle/>
          <a:p>
            <a:r>
              <a:rPr lang="en-US" dirty="0"/>
              <a:t>Prohibited Conduct cont’d</a:t>
            </a:r>
          </a:p>
        </p:txBody>
      </p:sp>
      <p:sp>
        <p:nvSpPr>
          <p:cNvPr id="3" name="Content Placeholder 2">
            <a:extLst>
              <a:ext uri="{FF2B5EF4-FFF2-40B4-BE49-F238E27FC236}">
                <a16:creationId xmlns:a16="http://schemas.microsoft.com/office/drawing/2014/main" id="{8AA27AE7-9EA8-45AF-A0E2-4015FF50987C}"/>
              </a:ext>
            </a:extLst>
          </p:cNvPr>
          <p:cNvSpPr>
            <a:spLocks noGrp="1"/>
          </p:cNvSpPr>
          <p:nvPr>
            <p:ph idx="1"/>
          </p:nvPr>
        </p:nvSpPr>
        <p:spPr>
          <a:xfrm>
            <a:off x="1168400" y="2095500"/>
            <a:ext cx="9125782" cy="4597399"/>
          </a:xfrm>
        </p:spPr>
        <p:txBody>
          <a:bodyPr>
            <a:normAutofit fontScale="55000" lnSpcReduction="20000"/>
          </a:bodyPr>
          <a:lstStyle/>
          <a:p>
            <a:pPr marL="0" indent="0">
              <a:buNone/>
            </a:pPr>
            <a:r>
              <a:rPr lang="en-US" sz="4500" b="1" dirty="0"/>
              <a:t>Sexual Assault </a:t>
            </a:r>
            <a:r>
              <a:rPr lang="en-US" sz="4200" dirty="0"/>
              <a:t>– A forcible or non-forcible sex offense 			     (Non-consensual sexual contact and 				     non-consensual sexual penetration).  </a:t>
            </a:r>
          </a:p>
          <a:p>
            <a:pPr marL="0" indent="0">
              <a:buNone/>
            </a:pPr>
            <a:r>
              <a:rPr lang="en-US" sz="4200" dirty="0"/>
              <a:t>Sexual assaults consist of any sexual act 		     directed against another person, without 	</a:t>
            </a:r>
          </a:p>
          <a:p>
            <a:pPr marL="0" indent="0">
              <a:buNone/>
            </a:pPr>
            <a:r>
              <a:rPr lang="en-US" sz="4200" dirty="0"/>
              <a:t>the consent of the victim, including 			     instances where the victim is 			  	     incapable of giving consent.</a:t>
            </a:r>
          </a:p>
          <a:p>
            <a:pPr marL="0" indent="0">
              <a:buNone/>
            </a:pPr>
            <a:endParaRPr lang="en-US" sz="4200" dirty="0"/>
          </a:p>
          <a:p>
            <a:pPr lvl="4"/>
            <a:r>
              <a:rPr lang="en-US" sz="3600" dirty="0"/>
              <a:t>Rape				</a:t>
            </a:r>
          </a:p>
          <a:p>
            <a:pPr lvl="4"/>
            <a:r>
              <a:rPr lang="en-US" sz="3600" dirty="0"/>
              <a:t>Attempted Rape			</a:t>
            </a:r>
          </a:p>
          <a:p>
            <a:pPr lvl="4"/>
            <a:r>
              <a:rPr lang="en-US" sz="3600" dirty="0"/>
              <a:t>Sodomy</a:t>
            </a:r>
          </a:p>
          <a:p>
            <a:pPr lvl="4"/>
            <a:r>
              <a:rPr lang="en-US" sz="3600" dirty="0"/>
              <a:t>Fondling</a:t>
            </a:r>
          </a:p>
          <a:p>
            <a:pPr lvl="4"/>
            <a:r>
              <a:rPr lang="en-US" sz="3600" dirty="0"/>
              <a:t>Statutory Rape</a:t>
            </a:r>
          </a:p>
        </p:txBody>
      </p:sp>
      <p:pic>
        <p:nvPicPr>
          <p:cNvPr id="5" name="Picture 4">
            <a:extLst>
              <a:ext uri="{FF2B5EF4-FFF2-40B4-BE49-F238E27FC236}">
                <a16:creationId xmlns:a16="http://schemas.microsoft.com/office/drawing/2014/main" id="{53C23A09-953B-453C-AC2F-D8EA895239F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12100" y="3068034"/>
            <a:ext cx="3848100" cy="3624865"/>
          </a:xfrm>
          <a:prstGeom prst="rect">
            <a:avLst/>
          </a:prstGeom>
        </p:spPr>
      </p:pic>
    </p:spTree>
    <p:extLst>
      <p:ext uri="{BB962C8B-B14F-4D97-AF65-F5344CB8AC3E}">
        <p14:creationId xmlns:p14="http://schemas.microsoft.com/office/powerpoint/2010/main" val="33181207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2FC15-BFF8-43D6-8CEB-DC4594F5AA8E}"/>
              </a:ext>
            </a:extLst>
          </p:cNvPr>
          <p:cNvSpPr>
            <a:spLocks noGrp="1"/>
          </p:cNvSpPr>
          <p:nvPr>
            <p:ph type="title"/>
          </p:nvPr>
        </p:nvSpPr>
        <p:spPr/>
        <p:txBody>
          <a:bodyPr/>
          <a:lstStyle/>
          <a:p>
            <a:r>
              <a:rPr lang="en-US" dirty="0"/>
              <a:t>Prohibited Conduct Cont’d</a:t>
            </a:r>
          </a:p>
        </p:txBody>
      </p:sp>
      <p:sp>
        <p:nvSpPr>
          <p:cNvPr id="3" name="Content Placeholder 2">
            <a:extLst>
              <a:ext uri="{FF2B5EF4-FFF2-40B4-BE49-F238E27FC236}">
                <a16:creationId xmlns:a16="http://schemas.microsoft.com/office/drawing/2014/main" id="{ECB7A6A2-E633-42A2-BA14-FFD3EA7F0352}"/>
              </a:ext>
            </a:extLst>
          </p:cNvPr>
          <p:cNvSpPr>
            <a:spLocks noGrp="1"/>
          </p:cNvSpPr>
          <p:nvPr>
            <p:ph idx="1"/>
          </p:nvPr>
        </p:nvSpPr>
        <p:spPr>
          <a:xfrm>
            <a:off x="685801" y="1968500"/>
            <a:ext cx="7785100" cy="4889500"/>
          </a:xfrm>
        </p:spPr>
        <p:txBody>
          <a:bodyPr>
            <a:normAutofit fontScale="77500" lnSpcReduction="20000"/>
          </a:bodyPr>
          <a:lstStyle/>
          <a:p>
            <a:r>
              <a:rPr lang="en-US" sz="2600" b="1" dirty="0"/>
              <a:t>Stalking</a:t>
            </a:r>
            <a:r>
              <a:rPr lang="en-US" sz="1800" dirty="0"/>
              <a:t> – </a:t>
            </a:r>
            <a:r>
              <a:rPr lang="en-US" dirty="0"/>
              <a:t>Engaging in a course of conduct  directed at a specific person that would cause a reasonable person to fear for their safety or the safety of others or suffer substantial emotional distress.</a:t>
            </a:r>
          </a:p>
          <a:p>
            <a:r>
              <a:rPr lang="en-US" sz="3000" b="1" dirty="0"/>
              <a:t>Sexual Exploitation </a:t>
            </a:r>
            <a:r>
              <a:rPr lang="en-US" sz="1800" dirty="0"/>
              <a:t>– </a:t>
            </a:r>
            <a:r>
              <a:rPr lang="en-US" dirty="0"/>
              <a:t>Taking non-consensual or abusive sexual advantage of another for one’s own advantage or benefit or for the benefit or advantage of anyone other the one being exploited. </a:t>
            </a:r>
          </a:p>
          <a:p>
            <a:endParaRPr lang="en-US" sz="1800" dirty="0"/>
          </a:p>
          <a:p>
            <a:pPr lvl="2">
              <a:buFont typeface="Wingdings" panose="05000000000000000000" pitchFamily="2" charset="2"/>
              <a:buChar char="§"/>
            </a:pPr>
            <a:r>
              <a:rPr lang="en-US" sz="2100" dirty="0"/>
              <a:t>Invasion of sexual privacy.</a:t>
            </a:r>
          </a:p>
          <a:p>
            <a:pPr lvl="2">
              <a:buFont typeface="Wingdings" panose="05000000000000000000" pitchFamily="2" charset="2"/>
              <a:buChar char="§"/>
            </a:pPr>
            <a:r>
              <a:rPr lang="en-US" sz="2100" dirty="0"/>
              <a:t>Prostituting another individual.</a:t>
            </a:r>
          </a:p>
          <a:p>
            <a:pPr lvl="2">
              <a:buFont typeface="Wingdings" panose="05000000000000000000" pitchFamily="2" charset="2"/>
              <a:buChar char="§"/>
            </a:pPr>
            <a:r>
              <a:rPr lang="en-US" sz="2100" dirty="0"/>
              <a:t>Non-consensual photos, video, or audio of sexual activity.</a:t>
            </a:r>
          </a:p>
          <a:p>
            <a:pPr lvl="2">
              <a:buFont typeface="Wingdings" panose="05000000000000000000" pitchFamily="2" charset="2"/>
              <a:buChar char="§"/>
            </a:pPr>
            <a:r>
              <a:rPr lang="en-US" sz="2100" dirty="0"/>
              <a:t>Non-consensual distribution of photo, video, or audio of sexual activity, even if the sexual activity or capturing of their activity was consensual;</a:t>
            </a:r>
          </a:p>
          <a:p>
            <a:pPr lvl="2">
              <a:buFont typeface="Wingdings" panose="05000000000000000000" pitchFamily="2" charset="2"/>
              <a:buChar char="§"/>
            </a:pPr>
            <a:r>
              <a:rPr lang="en-US" sz="2100" dirty="0"/>
              <a:t>Intentional observation of nonconsenting individuals who are partially undressed, naked, or engaged in sexual acts;</a:t>
            </a:r>
          </a:p>
          <a:p>
            <a:pPr lvl="2">
              <a:buFont typeface="Wingdings" panose="05000000000000000000" pitchFamily="2" charset="2"/>
              <a:buChar char="§"/>
            </a:pPr>
            <a:r>
              <a:rPr lang="en-US" sz="2100" dirty="0"/>
              <a:t>Knowingly transmitting an STD or HIV to another individual through sexual activity;</a:t>
            </a:r>
          </a:p>
          <a:p>
            <a:pPr lvl="2">
              <a:buFont typeface="Wingdings" panose="05000000000000000000" pitchFamily="2" charset="2"/>
              <a:buChar char="§"/>
            </a:pPr>
            <a:r>
              <a:rPr lang="en-US" sz="2100" dirty="0"/>
              <a:t>Intentionally and inappropriately exposing one’s breasts, buttocks, groin, or genitals in non-consensual circumstances; and/or</a:t>
            </a:r>
          </a:p>
          <a:p>
            <a:pPr lvl="2">
              <a:buFont typeface="Wingdings" panose="05000000000000000000" pitchFamily="2" charset="2"/>
              <a:buChar char="§"/>
            </a:pPr>
            <a:r>
              <a:rPr lang="en-US" sz="2100" dirty="0"/>
              <a:t>Sexually-based bullying </a:t>
            </a:r>
          </a:p>
          <a:p>
            <a:endParaRPr lang="en-US" dirty="0"/>
          </a:p>
        </p:txBody>
      </p:sp>
      <p:pic>
        <p:nvPicPr>
          <p:cNvPr id="6" name="Picture 5">
            <a:extLst>
              <a:ext uri="{FF2B5EF4-FFF2-40B4-BE49-F238E27FC236}">
                <a16:creationId xmlns:a16="http://schemas.microsoft.com/office/drawing/2014/main" id="{C37BFE9E-E080-4ED6-957B-1A5064DD2B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36001" y="2489200"/>
            <a:ext cx="3225800" cy="3848100"/>
          </a:xfrm>
          <a:prstGeom prst="rect">
            <a:avLst/>
          </a:prstGeom>
        </p:spPr>
      </p:pic>
    </p:spTree>
    <p:extLst>
      <p:ext uri="{BB962C8B-B14F-4D97-AF65-F5344CB8AC3E}">
        <p14:creationId xmlns:p14="http://schemas.microsoft.com/office/powerpoint/2010/main" val="1926532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C0FB-D9ED-4AA6-A14D-8AD2D5335853}"/>
              </a:ext>
            </a:extLst>
          </p:cNvPr>
          <p:cNvSpPr>
            <a:spLocks noGrp="1"/>
          </p:cNvSpPr>
          <p:nvPr>
            <p:ph type="title"/>
          </p:nvPr>
        </p:nvSpPr>
        <p:spPr/>
        <p:txBody>
          <a:bodyPr/>
          <a:lstStyle/>
          <a:p>
            <a:r>
              <a:rPr lang="en-US" dirty="0"/>
              <a:t>Other Changes in Title IX Regulations in 2020</a:t>
            </a:r>
          </a:p>
        </p:txBody>
      </p:sp>
      <p:sp>
        <p:nvSpPr>
          <p:cNvPr id="3" name="Content Placeholder 2">
            <a:extLst>
              <a:ext uri="{FF2B5EF4-FFF2-40B4-BE49-F238E27FC236}">
                <a16:creationId xmlns:a16="http://schemas.microsoft.com/office/drawing/2014/main" id="{22242DF5-D77D-49FD-9AB6-BA06BF669F07}"/>
              </a:ext>
            </a:extLst>
          </p:cNvPr>
          <p:cNvSpPr>
            <a:spLocks noGrp="1"/>
          </p:cNvSpPr>
          <p:nvPr>
            <p:ph idx="1"/>
          </p:nvPr>
        </p:nvSpPr>
        <p:spPr>
          <a:xfrm>
            <a:off x="680321" y="2336873"/>
            <a:ext cx="5677347" cy="3599316"/>
          </a:xfrm>
        </p:spPr>
        <p:txBody>
          <a:bodyPr>
            <a:normAutofit lnSpcReduction="10000"/>
          </a:bodyPr>
          <a:lstStyle/>
          <a:p>
            <a:r>
              <a:rPr lang="en-US" dirty="0"/>
              <a:t>Informal Resolution</a:t>
            </a:r>
          </a:p>
          <a:p>
            <a:r>
              <a:rPr lang="en-US" dirty="0"/>
              <a:t>Formal Investigation Process</a:t>
            </a:r>
          </a:p>
          <a:p>
            <a:r>
              <a:rPr lang="en-US" dirty="0"/>
              <a:t>An Advisor of Choice for both parties:</a:t>
            </a:r>
          </a:p>
          <a:p>
            <a:pPr marL="0" indent="0">
              <a:buNone/>
            </a:pPr>
            <a:r>
              <a:rPr lang="en-US" dirty="0"/>
              <a:t>	~Attorney</a:t>
            </a:r>
          </a:p>
          <a:p>
            <a:pPr marL="0" indent="0">
              <a:buNone/>
            </a:pPr>
            <a:r>
              <a:rPr lang="en-US" dirty="0"/>
              <a:t>	~Advocate</a:t>
            </a:r>
          </a:p>
          <a:p>
            <a:pPr marL="0" indent="0">
              <a:buNone/>
            </a:pPr>
            <a:r>
              <a:rPr lang="en-US" dirty="0"/>
              <a:t>	~Parent/Guardian</a:t>
            </a:r>
          </a:p>
          <a:p>
            <a:pPr marL="0" indent="0">
              <a:buNone/>
            </a:pPr>
            <a:r>
              <a:rPr lang="en-US" dirty="0"/>
              <a:t>	~Friend</a:t>
            </a:r>
          </a:p>
          <a:p>
            <a:pPr marL="0" indent="0">
              <a:buNone/>
            </a:pPr>
            <a:r>
              <a:rPr lang="en-US" dirty="0"/>
              <a:t>	~Witness</a:t>
            </a:r>
          </a:p>
          <a:p>
            <a:pPr marL="0" indent="0">
              <a:buNone/>
            </a:pPr>
            <a:endParaRPr lang="en-US" dirty="0"/>
          </a:p>
        </p:txBody>
      </p:sp>
      <p:pic>
        <p:nvPicPr>
          <p:cNvPr id="8" name="Picture 7">
            <a:extLst>
              <a:ext uri="{FF2B5EF4-FFF2-40B4-BE49-F238E27FC236}">
                <a16:creationId xmlns:a16="http://schemas.microsoft.com/office/drawing/2014/main" id="{21F32C91-D54C-43D8-A1CA-0A95CBC5CA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81955" y="2199736"/>
            <a:ext cx="4580626" cy="4048840"/>
          </a:xfrm>
          <a:prstGeom prst="rect">
            <a:avLst/>
          </a:prstGeom>
        </p:spPr>
      </p:pic>
    </p:spTree>
    <p:extLst>
      <p:ext uri="{BB962C8B-B14F-4D97-AF65-F5344CB8AC3E}">
        <p14:creationId xmlns:p14="http://schemas.microsoft.com/office/powerpoint/2010/main" val="1274726029"/>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1677</TotalTime>
  <Words>1378</Words>
  <Application>Microsoft Macintosh PowerPoint</Application>
  <PresentationFormat>Widescreen</PresentationFormat>
  <Paragraphs>212</Paragraphs>
  <Slides>23</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Cambria</vt:lpstr>
      <vt:lpstr>Trebuchet MS</vt:lpstr>
      <vt:lpstr>Wingdings</vt:lpstr>
      <vt:lpstr>Berlin</vt:lpstr>
      <vt:lpstr>Savannah State University  Title IX Office of Compliance</vt:lpstr>
      <vt:lpstr>What is Title IX?</vt:lpstr>
      <vt:lpstr>What Does This Mean?</vt:lpstr>
      <vt:lpstr>Sexual Harassment (Student on Student)</vt:lpstr>
      <vt:lpstr>Examples of unlawful harassment</vt:lpstr>
      <vt:lpstr>Key Categories of Prohibited Conduct</vt:lpstr>
      <vt:lpstr>Prohibited Conduct cont’d</vt:lpstr>
      <vt:lpstr>Prohibited Conduct Cont’d</vt:lpstr>
      <vt:lpstr>Other Changes in Title IX Regulations in 2020</vt:lpstr>
      <vt:lpstr>Campus and Community Resources</vt:lpstr>
      <vt:lpstr>Title IX Office of Compliance</vt:lpstr>
      <vt:lpstr>Building a “Consent” Culture at SSU</vt:lpstr>
      <vt:lpstr>CLEAR:  Consent is Active</vt:lpstr>
      <vt:lpstr>COHERENT:  People incapacitated by drugs or                alcohol cannot consent.</vt:lpstr>
      <vt:lpstr>WILLING:  Consent is never given under                                  pressure.</vt:lpstr>
      <vt:lpstr>ONGOING:  Consent must be granted at every        step.</vt:lpstr>
      <vt:lpstr>What’s Next?</vt:lpstr>
      <vt:lpstr>“The Man in the Arena”</vt:lpstr>
      <vt:lpstr>“MAN IN THE ARENA”</vt:lpstr>
      <vt:lpstr>SSU Title IX Consent Educators</vt:lpstr>
      <vt:lpstr>Rising Strong at SSU:  Men and Women in the Arena </vt:lpstr>
      <vt:lpstr>Sexual Consent on Campus: Can Education Help Prevent Sex Assault Among College Students?</vt:lpstr>
      <vt:lpstr>“MAN/WOMAN IN THE ARENA” CONSENT EDUCATORS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Savannah State University  Title IX Office</dc:title>
  <dc:creator>Devine, Flora</dc:creator>
  <cp:lastModifiedBy>Peacock, Sarah</cp:lastModifiedBy>
  <cp:revision>48</cp:revision>
  <dcterms:created xsi:type="dcterms:W3CDTF">2023-01-03T21:07:20Z</dcterms:created>
  <dcterms:modified xsi:type="dcterms:W3CDTF">2023-03-03T15:22:20Z</dcterms:modified>
</cp:coreProperties>
</file>