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EFD6E-F881-4418-B045-0130852CB10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143C9-A7DD-45CB-8C0F-A1572E817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1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2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37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22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7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1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882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61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1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6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71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31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53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36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30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7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9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97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143C9-A7DD-45CB-8C0F-A1572E817E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8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8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7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1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5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9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3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9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1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2C535-D7FF-4B05-8D09-01B6AAE67154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F3B0-56EB-4400-ADE9-279077F96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0"/>
            <a:ext cx="9144000" cy="1470025"/>
          </a:xfrm>
        </p:spPr>
        <p:txBody>
          <a:bodyPr/>
          <a:lstStyle/>
          <a:p>
            <a:r>
              <a:rPr lang="en-US" dirty="0" smtClean="0"/>
              <a:t>How Easy is it to Self-Publish, After All?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1244600"/>
            <a:ext cx="6400800" cy="914400"/>
          </a:xfrm>
        </p:spPr>
        <p:txBody>
          <a:bodyPr/>
          <a:lstStyle/>
          <a:p>
            <a:r>
              <a:rPr lang="en-US" dirty="0" smtClean="0"/>
              <a:t>The Facts and the Fiction!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6171862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Trelani Duncan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133600"/>
            <a:ext cx="6096000" cy="403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799"/>
          </a:xfrm>
        </p:spPr>
        <p:txBody>
          <a:bodyPr>
            <a:normAutofit/>
          </a:bodyPr>
          <a:lstStyle/>
          <a:p>
            <a:r>
              <a:rPr lang="en-US" dirty="0" smtClean="0"/>
              <a:t>Moral of the story</a:t>
            </a:r>
          </a:p>
          <a:p>
            <a:r>
              <a:rPr lang="en-US" dirty="0" smtClean="0"/>
              <a:t>The lesson learned</a:t>
            </a:r>
          </a:p>
          <a:p>
            <a:r>
              <a:rPr lang="en-US" dirty="0" smtClean="0"/>
              <a:t>Usually not explicitly stated, but inferred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0"/>
            <a:ext cx="8001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separates you from other writers</a:t>
            </a:r>
          </a:p>
          <a:p>
            <a:r>
              <a:rPr lang="en-US" dirty="0" smtClean="0"/>
              <a:t>The words you choose, the way that you arrange them and use them</a:t>
            </a:r>
          </a:p>
          <a:p>
            <a:r>
              <a:rPr lang="en-US" dirty="0" smtClean="0"/>
              <a:t>For example, though both are black men that wrote in the same era, Richard Wright does not write like W.E.B Du Bois.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i="1" dirty="0" smtClean="0"/>
              <a:t>“Style is to forget all styles.”</a:t>
            </a:r>
          </a:p>
          <a:p>
            <a:pPr marL="0" indent="0" algn="r">
              <a:buNone/>
            </a:pPr>
            <a:r>
              <a:rPr lang="en-US" dirty="0" smtClean="0"/>
              <a:t>—Jules </a:t>
            </a:r>
            <a:r>
              <a:rPr lang="en-US" dirty="0" err="1" smtClean="0"/>
              <a:t>Renard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57675"/>
            <a:ext cx="1762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1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an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Read everyday.</a:t>
            </a:r>
          </a:p>
          <a:p>
            <a:pPr lvl="1"/>
            <a:r>
              <a:rPr lang="en-US" dirty="0" smtClean="0"/>
              <a:t>“If you don’t have time to read, you don’t have the time (or tools) to write. Simple as that.” –Stephen King</a:t>
            </a:r>
          </a:p>
          <a:p>
            <a:pPr lvl="1"/>
            <a:r>
              <a:rPr lang="en-US" dirty="0" smtClean="0"/>
              <a:t>Read as a writer.</a:t>
            </a:r>
          </a:p>
          <a:p>
            <a:pPr lvl="2"/>
            <a:r>
              <a:rPr lang="en-US" dirty="0" smtClean="0"/>
              <a:t>What did you like (or dislike) about the book? Why?</a:t>
            </a:r>
          </a:p>
          <a:p>
            <a:r>
              <a:rPr lang="en-US" dirty="0" smtClean="0"/>
              <a:t>Write everyday.</a:t>
            </a:r>
          </a:p>
          <a:p>
            <a:pPr lvl="1"/>
            <a:r>
              <a:rPr lang="en-US" dirty="0" smtClean="0"/>
              <a:t>Keep a journal</a:t>
            </a:r>
          </a:p>
          <a:p>
            <a:pPr lvl="1"/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Work on your book daily, set reasonable goals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0" y="4146550"/>
            <a:ext cx="20574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3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Writer’s block</a:t>
            </a:r>
          </a:p>
          <a:p>
            <a:r>
              <a:rPr lang="en-US" sz="3600" dirty="0" smtClean="0"/>
              <a:t>Perceived lack of time</a:t>
            </a:r>
          </a:p>
          <a:p>
            <a:r>
              <a:rPr lang="en-US" sz="3600" dirty="0" smtClean="0"/>
              <a:t>Perceived lack of money</a:t>
            </a:r>
          </a:p>
          <a:p>
            <a:r>
              <a:rPr lang="en-US" sz="3600" dirty="0" smtClean="0"/>
              <a:t>Perceived lack of skill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286" y="3733800"/>
            <a:ext cx="3414714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9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Writer’s Block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7200"/>
            <a:ext cx="4191000" cy="5105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318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4000" u="sng" dirty="0" smtClean="0"/>
              <a:t>Solutions:</a:t>
            </a:r>
          </a:p>
          <a:p>
            <a:r>
              <a:rPr lang="en-US" sz="4000" dirty="0" smtClean="0"/>
              <a:t>Take a break</a:t>
            </a:r>
          </a:p>
          <a:p>
            <a:r>
              <a:rPr lang="en-US" sz="4000" dirty="0" smtClean="0"/>
              <a:t>Change your environment</a:t>
            </a:r>
          </a:p>
          <a:p>
            <a:r>
              <a:rPr lang="en-US" sz="4000" dirty="0" smtClean="0"/>
              <a:t>Go for a walk</a:t>
            </a:r>
          </a:p>
          <a:p>
            <a:r>
              <a:rPr lang="en-US" sz="4000" dirty="0" smtClean="0"/>
              <a:t>Use a prompt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1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Commit</a:t>
            </a:r>
          </a:p>
          <a:p>
            <a:r>
              <a:rPr lang="en-US" dirty="0" smtClean="0"/>
              <a:t>Schedule your day</a:t>
            </a:r>
          </a:p>
          <a:p>
            <a:r>
              <a:rPr lang="en-US" dirty="0" smtClean="0"/>
              <a:t>Start off writing for ten minutes per day</a:t>
            </a:r>
          </a:p>
          <a:p>
            <a:r>
              <a:rPr lang="en-US" dirty="0" smtClean="0"/>
              <a:t>Sacrifice social media and television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980" y="3463655"/>
            <a:ext cx="2248019" cy="339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2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Cost nothing to write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Work with what you have</a:t>
            </a:r>
          </a:p>
          <a:p>
            <a:r>
              <a:rPr lang="en-US" dirty="0" smtClean="0"/>
              <a:t>Online stock images/photo editors</a:t>
            </a:r>
          </a:p>
          <a:p>
            <a:pPr lvl="1"/>
            <a:r>
              <a:rPr lang="en-US" dirty="0" smtClean="0"/>
              <a:t>Hire a friend (or friend of a friend)</a:t>
            </a:r>
          </a:p>
          <a:p>
            <a:r>
              <a:rPr lang="en-US" dirty="0" smtClean="0"/>
              <a:t>Begin with e-readers until you can afford to print</a:t>
            </a:r>
          </a:p>
          <a:p>
            <a:r>
              <a:rPr lang="en-US" dirty="0" smtClean="0"/>
              <a:t>Start slow, no rush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47800"/>
            <a:ext cx="2514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9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Practice!</a:t>
            </a:r>
          </a:p>
          <a:p>
            <a:r>
              <a:rPr lang="en-US" dirty="0" smtClean="0"/>
              <a:t>Use your resources.</a:t>
            </a:r>
          </a:p>
          <a:p>
            <a:r>
              <a:rPr lang="en-US" dirty="0" smtClean="0"/>
              <a:t>Read like a writer.</a:t>
            </a:r>
          </a:p>
          <a:p>
            <a:r>
              <a:rPr lang="en-US" dirty="0" smtClean="0"/>
              <a:t>Find a friend.</a:t>
            </a:r>
          </a:p>
          <a:p>
            <a:r>
              <a:rPr lang="en-US" dirty="0" smtClean="0"/>
              <a:t>Hire an editor.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**The book that you see on bookshelves are not the first drafts**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4000"/>
            <a:ext cx="3048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4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37338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Write the book.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Publish the book.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Way of getting your book to the masses.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Two options:</a:t>
            </a:r>
          </a:p>
          <a:p>
            <a:pPr lvl="2"/>
            <a:r>
              <a:rPr lang="en-US" sz="3200" dirty="0" smtClean="0"/>
              <a:t>Traditional publishing</a:t>
            </a:r>
          </a:p>
          <a:p>
            <a:pPr lvl="2"/>
            <a:r>
              <a:rPr lang="en-US" sz="3200" dirty="0" smtClean="0"/>
              <a:t>Self-publishing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05200"/>
            <a:ext cx="3962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13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 an agent</a:t>
            </a:r>
          </a:p>
          <a:p>
            <a:r>
              <a:rPr lang="en-US" sz="4000" dirty="0" smtClean="0"/>
              <a:t>Send your manuscript and query letter</a:t>
            </a:r>
          </a:p>
          <a:p>
            <a:r>
              <a:rPr lang="en-US" sz="4000" dirty="0" smtClean="0"/>
              <a:t>Sort through rejections</a:t>
            </a:r>
          </a:p>
          <a:p>
            <a:r>
              <a:rPr lang="en-US" sz="4000" dirty="0" smtClean="0"/>
              <a:t>Wait for acceptance</a:t>
            </a:r>
          </a:p>
          <a:p>
            <a:r>
              <a:rPr lang="en-US" sz="4000" dirty="0" smtClean="0"/>
              <a:t>Hope for a good contract</a:t>
            </a:r>
          </a:p>
          <a:p>
            <a:r>
              <a:rPr lang="en-US" sz="4000" dirty="0" smtClean="0"/>
              <a:t>Wait on royalty check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5200"/>
            <a:ext cx="3048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7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733800"/>
          </a:xfrm>
        </p:spPr>
        <p:txBody>
          <a:bodyPr/>
          <a:lstStyle/>
          <a:p>
            <a:r>
              <a:rPr lang="en-US" sz="3600" dirty="0" smtClean="0"/>
              <a:t>Work of literature that takes the reader into an imaginary world</a:t>
            </a:r>
          </a:p>
          <a:p>
            <a:pPr lvl="1"/>
            <a:r>
              <a:rPr lang="en-US" sz="3000" dirty="0" smtClean="0"/>
              <a:t>Can be totally made-up or semi-true</a:t>
            </a:r>
          </a:p>
          <a:p>
            <a:pPr lvl="1"/>
            <a:r>
              <a:rPr lang="en-US" sz="3000" dirty="0" smtClean="0"/>
              <a:t>Various genres (sci-fi, historical fiction, contemporary women’s fiction, chick lit, fantasy, mystery, thriller, erotica, etc.)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4648200"/>
            <a:ext cx="29527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Do everything that the traditional publisher does, on your own.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the book.</a:t>
            </a:r>
          </a:p>
          <a:p>
            <a:pPr marL="514350" indent="-514350">
              <a:buAutoNum type="arabicPeriod"/>
            </a:pPr>
            <a:r>
              <a:rPr lang="en-US" dirty="0" smtClean="0"/>
              <a:t>Get the book edited.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Layout and cover design.</a:t>
            </a:r>
          </a:p>
          <a:p>
            <a:pPr marL="514350" indent="-514350">
              <a:buAutoNum type="arabicPeriod"/>
            </a:pPr>
            <a:r>
              <a:rPr lang="en-US" dirty="0" smtClean="0"/>
              <a:t>ISBN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Copyright/Library of Congress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Print</a:t>
            </a:r>
          </a:p>
          <a:p>
            <a:pPr marL="514350" indent="-514350">
              <a:buAutoNum type="arabicPeriod"/>
            </a:pPr>
            <a:r>
              <a:rPr lang="en-US" dirty="0" smtClean="0"/>
              <a:t>Promote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4038600"/>
            <a:ext cx="33528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59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r>
              <a:rPr lang="en-US" dirty="0" smtClean="0"/>
              <a:t>Always hire a professional editor</a:t>
            </a:r>
          </a:p>
          <a:p>
            <a:pPr lvl="1"/>
            <a:r>
              <a:rPr lang="en-US" sz="3200" dirty="0" smtClean="0"/>
              <a:t>Not you, your mom, your professor, or best friend</a:t>
            </a:r>
          </a:p>
          <a:p>
            <a:r>
              <a:rPr lang="en-US" dirty="0" smtClean="0"/>
              <a:t>Three levels of the editing phase</a:t>
            </a:r>
          </a:p>
          <a:p>
            <a:pPr lvl="1"/>
            <a:r>
              <a:rPr lang="en-US" sz="3200" dirty="0" smtClean="0"/>
              <a:t>Copyediting: spelling, grammar, and punctuation</a:t>
            </a:r>
          </a:p>
          <a:p>
            <a:pPr lvl="1"/>
            <a:r>
              <a:rPr lang="en-US" sz="3200" dirty="0" smtClean="0"/>
              <a:t>Developmental: plot structure, believability, story flow. Clear beginning, middle, and ending? Well-developed characters? Etc.</a:t>
            </a:r>
          </a:p>
          <a:p>
            <a:pPr lvl="1"/>
            <a:r>
              <a:rPr lang="en-US" sz="3200" dirty="0" smtClean="0"/>
              <a:t>Proofread: final read/edit before book goes to print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28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Layout/Cover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876800" cy="5181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4267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12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ISBN/Copyright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ISBN = your book’s SSN</a:t>
            </a:r>
          </a:p>
          <a:p>
            <a:r>
              <a:rPr lang="en-US" dirty="0" smtClean="0"/>
              <a:t>Copyright your book and its title through the Library of Congress</a:t>
            </a:r>
          </a:p>
          <a:p>
            <a:pPr lvl="1"/>
            <a:r>
              <a:rPr lang="en-US" dirty="0" smtClean="0"/>
              <a:t>Library of Congress Control Number (LCCN)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86200"/>
            <a:ext cx="510540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12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3657599"/>
          </a:xfrm>
        </p:spPr>
        <p:txBody>
          <a:bodyPr/>
          <a:lstStyle/>
          <a:p>
            <a:r>
              <a:rPr lang="en-US" dirty="0" smtClean="0"/>
              <a:t>Choose your book size, layout, binding, etc.</a:t>
            </a:r>
          </a:p>
          <a:p>
            <a:r>
              <a:rPr lang="en-US" dirty="0" smtClean="0"/>
              <a:t>Choose a printer (price varies)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CreateSpace</a:t>
            </a:r>
            <a:r>
              <a:rPr lang="en-US" dirty="0" smtClean="0"/>
              <a:t>, </a:t>
            </a:r>
            <a:r>
              <a:rPr lang="en-US" dirty="0" err="1" smtClean="0"/>
              <a:t>Alphagraphics</a:t>
            </a:r>
            <a:r>
              <a:rPr lang="en-US" dirty="0" smtClean="0"/>
              <a:t>, Lightning Source, </a:t>
            </a:r>
            <a:r>
              <a:rPr lang="en-US" dirty="0" err="1" smtClean="0"/>
              <a:t>BooksbyBooks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Format for e-readers and upload (free)</a:t>
            </a:r>
          </a:p>
          <a:p>
            <a:r>
              <a:rPr lang="en-US" dirty="0" smtClean="0"/>
              <a:t>Examples: Kindle, Nook, </a:t>
            </a:r>
            <a:r>
              <a:rPr lang="en-US" dirty="0" err="1" smtClean="0"/>
              <a:t>iBooks</a:t>
            </a:r>
            <a:r>
              <a:rPr lang="en-US" dirty="0" smtClean="0"/>
              <a:t>, Kobo, Sony,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813302"/>
            <a:ext cx="6324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63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2700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 the 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 the book:</a:t>
            </a:r>
          </a:p>
          <a:p>
            <a:r>
              <a:rPr lang="en-US" dirty="0" smtClean="0"/>
              <a:t>Book launching party</a:t>
            </a:r>
          </a:p>
          <a:p>
            <a:r>
              <a:rPr lang="en-US" dirty="0" smtClean="0"/>
              <a:t>Participate in events as a vendor</a:t>
            </a:r>
          </a:p>
          <a:p>
            <a:r>
              <a:rPr lang="en-US" dirty="0" smtClean="0"/>
              <a:t>Website and social media</a:t>
            </a:r>
          </a:p>
          <a:p>
            <a:r>
              <a:rPr lang="en-US" dirty="0" smtClean="0"/>
              <a:t>Guest-blog</a:t>
            </a:r>
          </a:p>
          <a:p>
            <a:r>
              <a:rPr lang="en-US" dirty="0" smtClean="0"/>
              <a:t>Media kit</a:t>
            </a:r>
          </a:p>
          <a:p>
            <a:r>
              <a:rPr lang="en-US" dirty="0" smtClean="0"/>
              <a:t>Book reviewers and book clubs</a:t>
            </a:r>
            <a:endParaRPr lang="en-US" dirty="0"/>
          </a:p>
        </p:txBody>
      </p:sp>
      <p:pic>
        <p:nvPicPr>
          <p:cNvPr id="1026" name="Picture 2" descr="C:\Documents and Settings\duncant\Local Settings\Temporary Internet Files\Content.IE5\I1LT04UE\MC9004417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3124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62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3810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Plot</a:t>
            </a:r>
          </a:p>
          <a:p>
            <a:r>
              <a:rPr lang="en-US" sz="3600" dirty="0" smtClean="0"/>
              <a:t>Characterization</a:t>
            </a:r>
          </a:p>
          <a:p>
            <a:r>
              <a:rPr lang="en-US" sz="3600" dirty="0" smtClean="0"/>
              <a:t>Setting</a:t>
            </a:r>
          </a:p>
          <a:p>
            <a:r>
              <a:rPr lang="en-US" sz="3600" dirty="0" smtClean="0"/>
              <a:t>POV</a:t>
            </a:r>
          </a:p>
          <a:p>
            <a:r>
              <a:rPr lang="en-US" sz="3600" dirty="0" smtClean="0"/>
              <a:t>Theme</a:t>
            </a:r>
          </a:p>
          <a:p>
            <a:r>
              <a:rPr lang="en-US" sz="3600" dirty="0" smtClean="0"/>
              <a:t>Style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37" y="3783932"/>
            <a:ext cx="3886200" cy="280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9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8229600" cy="1828800"/>
          </a:xfrm>
        </p:spPr>
        <p:txBody>
          <a:bodyPr/>
          <a:lstStyle/>
          <a:p>
            <a:r>
              <a:rPr lang="en-US" dirty="0" smtClean="0"/>
              <a:t>The sequence of events in a story</a:t>
            </a:r>
          </a:p>
          <a:p>
            <a:r>
              <a:rPr lang="en-US" dirty="0" smtClean="0"/>
              <a:t>Every action or dialogue must help to move the plot along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0"/>
            <a:ext cx="7848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1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819400"/>
          </a:xfrm>
        </p:spPr>
        <p:txBody>
          <a:bodyPr/>
          <a:lstStyle/>
          <a:p>
            <a:r>
              <a:rPr lang="en-US" dirty="0" smtClean="0"/>
              <a:t>Important figures in literature</a:t>
            </a:r>
          </a:p>
          <a:p>
            <a:pPr lvl="1"/>
            <a:r>
              <a:rPr lang="en-US" dirty="0" smtClean="0"/>
              <a:t>People, animals, spirits, objects, etc.</a:t>
            </a:r>
          </a:p>
          <a:p>
            <a:r>
              <a:rPr lang="en-US" dirty="0" smtClean="0"/>
              <a:t>Well-developed characters vs. flat characters</a:t>
            </a:r>
          </a:p>
          <a:p>
            <a:pPr lvl="1"/>
            <a:r>
              <a:rPr lang="en-US" dirty="0" smtClean="0"/>
              <a:t>Goals, habits, flaws, preferences, distinctness</a:t>
            </a:r>
          </a:p>
          <a:p>
            <a:r>
              <a:rPr lang="en-US" dirty="0" smtClean="0"/>
              <a:t>Primary, secondary, tertiary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86200"/>
            <a:ext cx="5334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8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people are walking down the street together, holding hands. Everyone that they pass stops and stares.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Describe these two people.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7947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2362199"/>
          </a:xfrm>
        </p:spPr>
        <p:txBody>
          <a:bodyPr/>
          <a:lstStyle/>
          <a:p>
            <a:r>
              <a:rPr lang="en-US" dirty="0" smtClean="0"/>
              <a:t>Is what takes the reader “there”: location, time, and general background of the story</a:t>
            </a:r>
          </a:p>
          <a:p>
            <a:r>
              <a:rPr lang="en-US" dirty="0" smtClean="0"/>
              <a:t>General setting vs. specific setting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3" y="2975811"/>
            <a:ext cx="6096000" cy="385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3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same two characters from the previous exercise.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Describe the setting.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1748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of view from which the story is being told</a:t>
            </a:r>
          </a:p>
          <a:p>
            <a:pPr lvl="1"/>
            <a:r>
              <a:rPr lang="en-US" dirty="0" smtClean="0"/>
              <a:t>First person (I, me)</a:t>
            </a:r>
          </a:p>
          <a:p>
            <a:pPr lvl="1"/>
            <a:r>
              <a:rPr lang="en-US" dirty="0" smtClean="0"/>
              <a:t>Second person (you) </a:t>
            </a:r>
          </a:p>
          <a:p>
            <a:pPr lvl="1"/>
            <a:r>
              <a:rPr lang="en-US" dirty="0" smtClean="0"/>
              <a:t>Third person (he, she)</a:t>
            </a:r>
          </a:p>
          <a:p>
            <a:r>
              <a:rPr lang="en-US" dirty="0" smtClean="0"/>
              <a:t>Be consistent</a:t>
            </a:r>
          </a:p>
        </p:txBody>
      </p:sp>
    </p:spTree>
    <p:extLst>
      <p:ext uri="{BB962C8B-B14F-4D97-AF65-F5344CB8AC3E}">
        <p14:creationId xmlns:p14="http://schemas.microsoft.com/office/powerpoint/2010/main" val="279004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784</Words>
  <Application>Microsoft Office PowerPoint</Application>
  <PresentationFormat>On-screen Show (4:3)</PresentationFormat>
  <Paragraphs>171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How Easy is it to Self-Publish, After All?</vt:lpstr>
      <vt:lpstr>Fiction</vt:lpstr>
      <vt:lpstr>Fiction Toolbox</vt:lpstr>
      <vt:lpstr>Plot</vt:lpstr>
      <vt:lpstr>Characterization</vt:lpstr>
      <vt:lpstr>Exercise #1</vt:lpstr>
      <vt:lpstr>Setting</vt:lpstr>
      <vt:lpstr>Exercise #2</vt:lpstr>
      <vt:lpstr>POV</vt:lpstr>
      <vt:lpstr>Theme</vt:lpstr>
      <vt:lpstr>Style</vt:lpstr>
      <vt:lpstr>Becoming an Author</vt:lpstr>
      <vt:lpstr>Common Challenges</vt:lpstr>
      <vt:lpstr>Writer’s Block</vt:lpstr>
      <vt:lpstr>Lack of Time</vt:lpstr>
      <vt:lpstr>Lack of Money</vt:lpstr>
      <vt:lpstr>Lack of Skill</vt:lpstr>
      <vt:lpstr>Publishing</vt:lpstr>
      <vt:lpstr>Traditional Publishing</vt:lpstr>
      <vt:lpstr>Self-Publishing</vt:lpstr>
      <vt:lpstr>Editor</vt:lpstr>
      <vt:lpstr>Layout/Cover Design</vt:lpstr>
      <vt:lpstr>ISBN/Copyright</vt:lpstr>
      <vt:lpstr>Print</vt:lpstr>
      <vt:lpstr>Promote</vt:lpstr>
    </vt:vector>
  </TitlesOfParts>
  <Company>Savannah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Easy is it to Self-Publish, After All?</dc:title>
  <dc:creator>Duncan, Trelani</dc:creator>
  <cp:lastModifiedBy>Duncan, Trelani</cp:lastModifiedBy>
  <cp:revision>14</cp:revision>
  <dcterms:created xsi:type="dcterms:W3CDTF">2013-09-18T12:56:35Z</dcterms:created>
  <dcterms:modified xsi:type="dcterms:W3CDTF">2013-09-18T15:07:35Z</dcterms:modified>
</cp:coreProperties>
</file>