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9" r:id="rId3"/>
    <p:sldId id="262" r:id="rId4"/>
    <p:sldId id="260" r:id="rId5"/>
    <p:sldId id="330" r:id="rId6"/>
    <p:sldId id="261" r:id="rId7"/>
    <p:sldId id="293" r:id="rId8"/>
    <p:sldId id="294" r:id="rId9"/>
    <p:sldId id="295" r:id="rId10"/>
    <p:sldId id="296" r:id="rId11"/>
    <p:sldId id="267" r:id="rId12"/>
    <p:sldId id="263" r:id="rId13"/>
    <p:sldId id="265" r:id="rId14"/>
    <p:sldId id="266" r:id="rId15"/>
    <p:sldId id="311" r:id="rId16"/>
    <p:sldId id="312" r:id="rId17"/>
    <p:sldId id="313" r:id="rId18"/>
    <p:sldId id="314" r:id="rId19"/>
    <p:sldId id="297" r:id="rId20"/>
    <p:sldId id="298" r:id="rId21"/>
    <p:sldId id="268" r:id="rId22"/>
    <p:sldId id="269" r:id="rId23"/>
    <p:sldId id="286" r:id="rId24"/>
    <p:sldId id="287" r:id="rId25"/>
    <p:sldId id="288" r:id="rId26"/>
    <p:sldId id="270" r:id="rId27"/>
    <p:sldId id="302" r:id="rId28"/>
    <p:sldId id="271" r:id="rId29"/>
    <p:sldId id="301" r:id="rId30"/>
    <p:sldId id="272" r:id="rId31"/>
    <p:sldId id="273" r:id="rId32"/>
    <p:sldId id="274" r:id="rId33"/>
    <p:sldId id="275" r:id="rId34"/>
    <p:sldId id="276" r:id="rId35"/>
    <p:sldId id="300" r:id="rId36"/>
    <p:sldId id="277" r:id="rId37"/>
    <p:sldId id="278" r:id="rId38"/>
    <p:sldId id="279" r:id="rId39"/>
    <p:sldId id="280" r:id="rId40"/>
    <p:sldId id="281" r:id="rId41"/>
    <p:sldId id="326" r:id="rId42"/>
    <p:sldId id="323" r:id="rId43"/>
    <p:sldId id="324" r:id="rId44"/>
    <p:sldId id="325" r:id="rId45"/>
    <p:sldId id="327" r:id="rId46"/>
    <p:sldId id="282" r:id="rId47"/>
    <p:sldId id="283" r:id="rId48"/>
    <p:sldId id="289" r:id="rId49"/>
    <p:sldId id="290" r:id="rId50"/>
    <p:sldId id="291" r:id="rId51"/>
    <p:sldId id="292" r:id="rId52"/>
    <p:sldId id="303" r:id="rId53"/>
    <p:sldId id="331" r:id="rId54"/>
    <p:sldId id="332" r:id="rId55"/>
    <p:sldId id="285" r:id="rId5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EAA02"/>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6469" autoAdjust="0"/>
  </p:normalViewPr>
  <p:slideViewPr>
    <p:cSldViewPr>
      <p:cViewPr varScale="1">
        <p:scale>
          <a:sx n="108" d="100"/>
          <a:sy n="108" d="100"/>
        </p:scale>
        <p:origin x="882"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49288E32-16C8-4C64-9A1B-EEC68A05BE0E}" type="datetimeFigureOut">
              <a:rPr lang="en-US" smtClean="0"/>
              <a:t>7/25/2017</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986F302E-F1E8-4EE9-9E9A-274D88926533}" type="slidenum">
              <a:rPr lang="en-US" smtClean="0"/>
              <a:t>‹#›</a:t>
            </a:fld>
            <a:endParaRPr lang="en-US"/>
          </a:p>
        </p:txBody>
      </p:sp>
    </p:spTree>
    <p:extLst>
      <p:ext uri="{BB962C8B-B14F-4D97-AF65-F5344CB8AC3E}">
        <p14:creationId xmlns:p14="http://schemas.microsoft.com/office/powerpoint/2010/main" val="90173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AD1DDBE5-693E-492E-AD47-7C6AAB5B9AA5}" type="datetimeFigureOut">
              <a:rPr lang="en-US" smtClean="0"/>
              <a:t>7/25/2017</a:t>
            </a:fld>
            <a:endParaRPr lang="en-US"/>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B757284A-1E29-4048-AF9D-2427C5C26279}" type="slidenum">
              <a:rPr lang="en-US" smtClean="0"/>
              <a:t>‹#›</a:t>
            </a:fld>
            <a:endParaRPr lang="en-US"/>
          </a:p>
        </p:txBody>
      </p:sp>
    </p:spTree>
    <p:extLst>
      <p:ext uri="{BB962C8B-B14F-4D97-AF65-F5344CB8AC3E}">
        <p14:creationId xmlns:p14="http://schemas.microsoft.com/office/powerpoint/2010/main" val="330669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7284A-1E29-4048-AF9D-2427C5C26279}" type="slidenum">
              <a:rPr lang="en-US" smtClean="0"/>
              <a:t>25</a:t>
            </a:fld>
            <a:endParaRPr lang="en-US"/>
          </a:p>
        </p:txBody>
      </p:sp>
    </p:spTree>
    <p:extLst>
      <p:ext uri="{BB962C8B-B14F-4D97-AF65-F5344CB8AC3E}">
        <p14:creationId xmlns:p14="http://schemas.microsoft.com/office/powerpoint/2010/main" val="298040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non-reimbursable expenses</a:t>
            </a:r>
            <a:r>
              <a:rPr lang="en-US" baseline="0" dirty="0" smtClean="0"/>
              <a:t> found in section 5 of State Travel Policy</a:t>
            </a:r>
            <a:endParaRPr lang="en-US" dirty="0"/>
          </a:p>
        </p:txBody>
      </p:sp>
      <p:sp>
        <p:nvSpPr>
          <p:cNvPr id="4" name="Slide Number Placeholder 3"/>
          <p:cNvSpPr>
            <a:spLocks noGrp="1"/>
          </p:cNvSpPr>
          <p:nvPr>
            <p:ph type="sldNum" sz="quarter" idx="10"/>
          </p:nvPr>
        </p:nvSpPr>
        <p:spPr/>
        <p:txBody>
          <a:bodyPr/>
          <a:lstStyle/>
          <a:p>
            <a:fld id="{B757284A-1E29-4048-AF9D-2427C5C26279}" type="slidenum">
              <a:rPr lang="en-US" smtClean="0"/>
              <a:t>28</a:t>
            </a:fld>
            <a:endParaRPr lang="en-US"/>
          </a:p>
        </p:txBody>
      </p:sp>
    </p:spTree>
    <p:extLst>
      <p:ext uri="{BB962C8B-B14F-4D97-AF65-F5344CB8AC3E}">
        <p14:creationId xmlns:p14="http://schemas.microsoft.com/office/powerpoint/2010/main" val="417469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non-reimbursable expenses</a:t>
            </a:r>
            <a:r>
              <a:rPr lang="en-US" baseline="0" dirty="0" smtClean="0"/>
              <a:t> found in section 5 of State Travel Policy</a:t>
            </a:r>
            <a:endParaRPr lang="en-US" dirty="0"/>
          </a:p>
        </p:txBody>
      </p:sp>
      <p:sp>
        <p:nvSpPr>
          <p:cNvPr id="4" name="Slide Number Placeholder 3"/>
          <p:cNvSpPr>
            <a:spLocks noGrp="1"/>
          </p:cNvSpPr>
          <p:nvPr>
            <p:ph type="sldNum" sz="quarter" idx="10"/>
          </p:nvPr>
        </p:nvSpPr>
        <p:spPr/>
        <p:txBody>
          <a:bodyPr/>
          <a:lstStyle/>
          <a:p>
            <a:fld id="{B757284A-1E29-4048-AF9D-2427C5C26279}" type="slidenum">
              <a:rPr lang="en-US" smtClean="0"/>
              <a:t>29</a:t>
            </a:fld>
            <a:endParaRPr lang="en-US"/>
          </a:p>
        </p:txBody>
      </p:sp>
    </p:spTree>
    <p:extLst>
      <p:ext uri="{BB962C8B-B14F-4D97-AF65-F5344CB8AC3E}">
        <p14:creationId xmlns:p14="http://schemas.microsoft.com/office/powerpoint/2010/main" val="133192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28FD57-CE08-443E-AED8-DABB3314D94C}" type="slidenum">
              <a:rPr lang="en-US" smtClean="0"/>
              <a:pPr/>
              <a:t>48</a:t>
            </a:fld>
            <a:endParaRPr lang="en-US" dirty="0"/>
          </a:p>
        </p:txBody>
      </p:sp>
    </p:spTree>
    <p:extLst>
      <p:ext uri="{BB962C8B-B14F-4D97-AF65-F5344CB8AC3E}">
        <p14:creationId xmlns:p14="http://schemas.microsoft.com/office/powerpoint/2010/main" val="242735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28FD57-CE08-443E-AED8-DABB3314D94C}" type="slidenum">
              <a:rPr lang="en-US" smtClean="0"/>
              <a:pPr/>
              <a:t>49</a:t>
            </a:fld>
            <a:endParaRPr lang="en-US" dirty="0"/>
          </a:p>
        </p:txBody>
      </p:sp>
    </p:spTree>
    <p:extLst>
      <p:ext uri="{BB962C8B-B14F-4D97-AF65-F5344CB8AC3E}">
        <p14:creationId xmlns:p14="http://schemas.microsoft.com/office/powerpoint/2010/main" val="278298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815" y="3734410"/>
            <a:ext cx="7772400" cy="167975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309070" y="5108755"/>
            <a:ext cx="6400800" cy="610820"/>
          </a:xfrm>
        </p:spPr>
        <p:txBody>
          <a:bodyPr>
            <a:normAutofit/>
          </a:bodyPr>
          <a:lstStyle>
            <a:lvl1pPr marL="0" indent="0" algn="l">
              <a:buNone/>
              <a:defRPr sz="2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t" rotWithShape="0">
                    <a:prstClr val="black">
                      <a:alpha val="40000"/>
                    </a:prst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35"/>
            <a:ext cx="82296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22195"/>
            <a:ext cx="7177135" cy="1143000"/>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391393"/>
            <a:ext cx="7177135" cy="427574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t" rotWithShape="0">
                    <a:prstClr val="black">
                      <a:alpha val="40000"/>
                    </a:prst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00835"/>
            <a:ext cx="8229600" cy="1143000"/>
          </a:xfrm>
        </p:spPr>
        <p:txBody>
          <a:bodyPr>
            <a:normAutofit/>
          </a:bodyPr>
          <a:lstStyle>
            <a:lvl1pPr algn="l">
              <a:defRPr sz="3600">
                <a:solidFill>
                  <a:schemeClr val="bg1"/>
                </a:soli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24792"/>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040188"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424792"/>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054655"/>
            <a:ext cx="404177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5400000" algn="t" rotWithShape="0">
                    <a:prstClr val="black">
                      <a:alpha val="40000"/>
                    </a:prst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49333" y="6477500"/>
            <a:ext cx="545857" cy="380500"/>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effectLst>
            <a:outerShdw blurRad="50800" dist="38100" dir="5400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usg.edu/business_procedures_manual/section4/C120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avannahstate.edu/fiscal-affairs/universitytravel.shtm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imba.savannahstate.edu/forms/transportation/reservation_request.asp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avannahstate.edu/risk/vehicle-training.shtml" TargetMode="External"/><Relationship Id="rId2" Type="http://schemas.openxmlformats.org/officeDocument/2006/relationships/hyperlink" Target="mailto:davisde@savannahstate.edu"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l.doas.state.ga.us/vehcostcom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oanda.com/currency/converter" TargetMode="External"/><Relationship Id="rId2" Type="http://schemas.openxmlformats.org/officeDocument/2006/relationships/hyperlink" Target="http://www.gsa.gov/" TargetMode="External"/><Relationship Id="rId1" Type="http://schemas.openxmlformats.org/officeDocument/2006/relationships/slideLayout" Target="../slideLayouts/slideLayout2.xml"/><Relationship Id="rId5" Type="http://schemas.openxmlformats.org/officeDocument/2006/relationships/hyperlink" Target="http://www.usg.edu/business_procedures_manual/section4" TargetMode="External"/><Relationship Id="rId4" Type="http://schemas.openxmlformats.org/officeDocument/2006/relationships/hyperlink" Target="https://sao.georgia.gov/trave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gardnerr@savannahstate.edu" TargetMode="External"/><Relationship Id="rId2" Type="http://schemas.openxmlformats.org/officeDocument/2006/relationships/hyperlink" Target="mailto:ancrume@savannahstate.edu" TargetMode="External"/><Relationship Id="rId1" Type="http://schemas.openxmlformats.org/officeDocument/2006/relationships/slideLayout" Target="../slideLayouts/slideLayout2.xml"/><Relationship Id="rId5" Type="http://schemas.openxmlformats.org/officeDocument/2006/relationships/hyperlink" Target="mailto:Salvaggio@savannahstate.edu" TargetMode="External"/><Relationship Id="rId4" Type="http://schemas.openxmlformats.org/officeDocument/2006/relationships/hyperlink" Target="mailto:adamsr@savannahstate.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Travel Training</a:t>
            </a:r>
            <a:br>
              <a:rPr lang="en-US" dirty="0" smtClean="0"/>
            </a:br>
            <a:r>
              <a:rPr lang="en-US" dirty="0" smtClean="0"/>
              <a:t>FY 2018</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Office of Business and Financial Affairs</a:t>
            </a:r>
          </a:p>
          <a:p>
            <a:r>
              <a:rPr lang="en-US" dirty="0" smtClean="0"/>
              <a:t>Savannah State University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222195"/>
            <a:ext cx="2019300" cy="1257300"/>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935" y="1291130"/>
            <a:ext cx="3206805" cy="1143000"/>
          </a:xfrm>
        </p:spPr>
        <p:txBody>
          <a:bodyPr>
            <a:normAutofit fontScale="90000"/>
          </a:bodyPr>
          <a:lstStyle/>
          <a:p>
            <a:pPr algn="ctr"/>
            <a:r>
              <a:rPr lang="en-US" dirty="0" smtClean="0">
                <a:solidFill>
                  <a:sysClr val="windowText" lastClr="000000"/>
                </a:solidFill>
                <a:effectLst>
                  <a:outerShdw blurRad="50800" dist="38100" dir="5400000" algn="t" rotWithShape="0">
                    <a:prstClr val="black">
                      <a:alpha val="40000"/>
                    </a:prstClr>
                  </a:outerShdw>
                </a:effectLst>
              </a:rPr>
              <a:t>ECHOSIGN TA FORM</a:t>
            </a:r>
            <a:endParaRPr lang="en-US" dirty="0">
              <a:solidFill>
                <a:sysClr val="windowText" lastClr="000000"/>
              </a:solidFill>
              <a:effectLst>
                <a:outerShdw blurRad="50800" dist="38100" dir="5400000" algn="t" rotWithShape="0">
                  <a:prstClr val="black">
                    <a:alpha val="40000"/>
                  </a:prst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69490"/>
            <a:ext cx="5199747" cy="6635805"/>
          </a:xfrm>
          <a:prstGeom prst="rect">
            <a:avLst/>
          </a:prstGeom>
        </p:spPr>
      </p:pic>
      <p:sp>
        <p:nvSpPr>
          <p:cNvPr id="6" name="Title 1"/>
          <p:cNvSpPr txBox="1">
            <a:spLocks/>
          </p:cNvSpPr>
          <p:nvPr/>
        </p:nvSpPr>
        <p:spPr>
          <a:xfrm>
            <a:off x="5559185" y="3887115"/>
            <a:ext cx="3441260" cy="19851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F0"/>
                </a:solidFill>
                <a:effectLst>
                  <a:outerShdw blurRad="50800" dist="38100" dir="5400000" algn="t" rotWithShape="0">
                    <a:prstClr val="black">
                      <a:alpha val="40000"/>
                    </a:prstClr>
                  </a:outerShdw>
                </a:effectLst>
                <a:latin typeface="+mj-lt"/>
                <a:ea typeface="+mj-ea"/>
                <a:cs typeface="+mj-cs"/>
              </a:defRPr>
            </a:lvl1pPr>
          </a:lstStyle>
          <a:p>
            <a:r>
              <a:rPr lang="en-US" sz="3800" i="1" dirty="0" smtClean="0">
                <a:solidFill>
                  <a:sysClr val="windowText" lastClr="000000"/>
                </a:solidFill>
              </a:rPr>
              <a:t>EVERYTHING HIGHLIGHTED IS REQUIRED</a:t>
            </a:r>
            <a:endParaRPr lang="en-US" sz="3800" i="1" dirty="0">
              <a:solidFill>
                <a:sysClr val="windowText" lastClr="000000"/>
              </a:solidFill>
            </a:endParaRPr>
          </a:p>
        </p:txBody>
      </p:sp>
    </p:spTree>
    <p:extLst>
      <p:ext uri="{BB962C8B-B14F-4D97-AF65-F5344CB8AC3E}">
        <p14:creationId xmlns:p14="http://schemas.microsoft.com/office/powerpoint/2010/main" val="258859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7177135" cy="1143000"/>
          </a:xfrm>
        </p:spPr>
        <p:txBody>
          <a:bodyPr>
            <a:normAutofit/>
          </a:bodyPr>
          <a:lstStyle/>
          <a:p>
            <a:r>
              <a:rPr lang="en-US" sz="4200" dirty="0" smtClean="0">
                <a:solidFill>
                  <a:schemeClr val="bg1"/>
                </a:solidFill>
                <a:effectLst>
                  <a:outerShdw blurRad="50800" dist="38100" dir="5400000" algn="t" rotWithShape="0">
                    <a:prstClr val="black">
                      <a:alpha val="40000"/>
                    </a:prstClr>
                  </a:outerShdw>
                </a:effectLst>
              </a:rPr>
              <a:t>How to Complete the TA</a:t>
            </a:r>
            <a:endParaRPr lang="en-US" sz="4200" dirty="0">
              <a:solidFill>
                <a:schemeClr val="bg1"/>
              </a:solidFill>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296260" y="1391392"/>
            <a:ext cx="8704185" cy="5091707"/>
          </a:xfrm>
        </p:spPr>
        <p:txBody>
          <a:bodyPr>
            <a:normAutofit fontScale="40000" lnSpcReduction="20000"/>
          </a:bodyPr>
          <a:lstStyle/>
          <a:p>
            <a:pPr marL="228600" indent="-228600">
              <a:buFont typeface="+mj-lt"/>
              <a:buAutoNum type="arabicPeriod"/>
            </a:pPr>
            <a:r>
              <a:rPr lang="en-US" sz="4800" b="1" dirty="0" smtClean="0"/>
              <a:t>Complete </a:t>
            </a:r>
            <a:r>
              <a:rPr lang="en-US" sz="4800" b="1" dirty="0"/>
              <a:t>the </a:t>
            </a:r>
            <a:r>
              <a:rPr lang="en-US" sz="4800" b="1" dirty="0" smtClean="0"/>
              <a:t>first  </a:t>
            </a:r>
            <a:r>
              <a:rPr lang="en-US" sz="4800" b="1" dirty="0"/>
              <a:t>portion of the TA with: </a:t>
            </a:r>
            <a:r>
              <a:rPr lang="en-US" sz="4800" b="1" dirty="0" smtClean="0"/>
              <a:t>complete LEGAL name, off-campus residence, SSU employee </a:t>
            </a:r>
            <a:r>
              <a:rPr lang="en-US" sz="4800" b="1" dirty="0"/>
              <a:t>i</a:t>
            </a:r>
            <a:r>
              <a:rPr lang="en-US" sz="4800" b="1" dirty="0" smtClean="0"/>
              <a:t>dentification number, campus P.O, your department and extension.</a:t>
            </a:r>
          </a:p>
          <a:p>
            <a:pPr marL="228600" indent="-228600">
              <a:buFont typeface="+mj-lt"/>
              <a:buAutoNum type="arabicPeriod"/>
            </a:pPr>
            <a:r>
              <a:rPr lang="en-US" sz="4800" b="1" dirty="0" smtClean="0"/>
              <a:t>Complete all field of the expense statement. Every field with a red asterisk is REQUIRED. </a:t>
            </a:r>
          </a:p>
          <a:p>
            <a:pPr marL="228600" indent="-228600">
              <a:buFont typeface="+mj-lt"/>
              <a:buAutoNum type="arabicPeriod"/>
            </a:pPr>
            <a:r>
              <a:rPr lang="en-US" sz="4800" b="1" dirty="0" smtClean="0"/>
              <a:t>Make sure to attach supporting documentation and that every field is completed correctly.</a:t>
            </a:r>
          </a:p>
          <a:p>
            <a:pPr marL="228600" indent="-228600">
              <a:buFont typeface="+mj-lt"/>
              <a:buAutoNum type="arabicPeriod"/>
            </a:pPr>
            <a:r>
              <a:rPr lang="en-US" sz="4800" b="1" dirty="0" smtClean="0"/>
              <a:t>On the last page make sure to sign your name and enter your SSU email address.</a:t>
            </a:r>
          </a:p>
          <a:p>
            <a:pPr marL="228600" indent="-228600">
              <a:buFont typeface="+mj-lt"/>
              <a:buAutoNum type="arabicPeriod"/>
            </a:pPr>
            <a:r>
              <a:rPr lang="en-US" sz="4800" b="1" dirty="0" smtClean="0"/>
              <a:t>Once everything is completed you will be able to submit your TA.</a:t>
            </a:r>
          </a:p>
          <a:p>
            <a:pPr marL="228600" indent="-228600">
              <a:buFont typeface="+mj-lt"/>
              <a:buAutoNum type="arabicPeriod"/>
            </a:pPr>
            <a:r>
              <a:rPr lang="en-US" sz="4800" b="1" dirty="0" smtClean="0"/>
              <a:t>Once we receive your TA, we will then route the form to the appropriate people for signature.</a:t>
            </a:r>
          </a:p>
          <a:p>
            <a:pPr marL="228600" indent="-228600">
              <a:buFont typeface="+mj-lt"/>
              <a:buAutoNum type="arabicPeriod"/>
            </a:pPr>
            <a:r>
              <a:rPr lang="en-US" sz="4800" b="1" dirty="0" smtClean="0"/>
              <a:t>Once we receive all required signatures, we will approve your TA and issue the TA an approval number( This number will be located in red on the top right corner of the TA.)</a:t>
            </a:r>
          </a:p>
          <a:p>
            <a:pPr marL="228600" indent="-228600">
              <a:buFont typeface="+mj-lt"/>
              <a:buAutoNum type="arabicPeriod"/>
            </a:pPr>
            <a:r>
              <a:rPr lang="en-US" sz="4800" b="1" dirty="0" smtClean="0"/>
              <a:t>A digital </a:t>
            </a:r>
            <a:r>
              <a:rPr lang="en-US" sz="4800" b="1" dirty="0"/>
              <a:t>copy of the approved TA will be returned to the traveler via email, original is kept with the Campus Travel Coordinator.  </a:t>
            </a:r>
            <a:endParaRPr lang="en-US" sz="4800" b="1" dirty="0" smtClean="0"/>
          </a:p>
          <a:p>
            <a:pPr marL="228600" indent="-228600">
              <a:buFont typeface="+mj-lt"/>
              <a:buAutoNum type="arabicPeriod"/>
            </a:pPr>
            <a:r>
              <a:rPr lang="en-US" sz="4800" b="1" dirty="0"/>
              <a:t>Approved items may be purchased.</a:t>
            </a:r>
          </a:p>
          <a:p>
            <a:pPr marL="228600" indent="-228600">
              <a:buFont typeface="+mj-lt"/>
              <a:buAutoNum type="arabicPeriod"/>
            </a:pPr>
            <a:endParaRPr lang="en-US" sz="4800" b="1" dirty="0"/>
          </a:p>
          <a:p>
            <a:pPr marL="0" indent="0">
              <a:buNone/>
            </a:pPr>
            <a:r>
              <a:rPr lang="en-US" sz="4800" b="1" i="1" dirty="0" smtClean="0">
                <a:solidFill>
                  <a:srgbClr val="FF0000"/>
                </a:solidFill>
              </a:rPr>
              <a:t>Only </a:t>
            </a:r>
            <a:r>
              <a:rPr lang="en-US" sz="4800" b="1" i="1" dirty="0">
                <a:solidFill>
                  <a:srgbClr val="FF0000"/>
                </a:solidFill>
              </a:rPr>
              <a:t>items authorized on the TA will be reimbursed.</a:t>
            </a:r>
          </a:p>
          <a:p>
            <a:pPr marL="0" indent="0">
              <a:buNone/>
            </a:pPr>
            <a:endParaRPr lang="en-US" dirty="0"/>
          </a:p>
        </p:txBody>
      </p:sp>
    </p:spTree>
    <p:extLst>
      <p:ext uri="{BB962C8B-B14F-4D97-AF65-F5344CB8AC3E}">
        <p14:creationId xmlns:p14="http://schemas.microsoft.com/office/powerpoint/2010/main" val="73722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22195"/>
            <a:ext cx="7177135" cy="1143000"/>
          </a:xfrm>
        </p:spPr>
        <p:txBody>
          <a:bodyPr>
            <a:normAutofit/>
          </a:bodyPr>
          <a:lstStyle/>
          <a:p>
            <a:r>
              <a:rPr lang="en-US" sz="4200" dirty="0" smtClean="0">
                <a:solidFill>
                  <a:schemeClr val="bg1"/>
                </a:solidFill>
                <a:effectLst>
                  <a:outerShdw blurRad="50800" dist="38100" dir="5400000" algn="t" rotWithShape="0">
                    <a:prstClr val="black">
                      <a:alpha val="40000"/>
                    </a:prstClr>
                  </a:outerShdw>
                </a:effectLst>
              </a:rPr>
              <a:t>Approval and Authorization</a:t>
            </a:r>
            <a:endParaRPr lang="en-US" sz="4200" dirty="0">
              <a:solidFill>
                <a:schemeClr val="bg1"/>
              </a:solidFill>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296260" y="1391393"/>
            <a:ext cx="8704186" cy="4275740"/>
          </a:xfrm>
        </p:spPr>
        <p:txBody>
          <a:bodyPr>
            <a:noAutofit/>
          </a:bodyPr>
          <a:lstStyle/>
          <a:p>
            <a:r>
              <a:rPr lang="en-US" sz="4200" dirty="0" smtClean="0"/>
              <a:t>Approved travel authority is required for all travel outside of a 50 mile radius of SSU.</a:t>
            </a:r>
          </a:p>
          <a:p>
            <a:r>
              <a:rPr lang="en-US" sz="4200" dirty="0" smtClean="0"/>
              <a:t>No TA is required if traveling within 50 miles of the University unless cost is associated with travel.(registration and mileage)</a:t>
            </a:r>
            <a:endParaRPr lang="en-US" sz="4200" dirty="0"/>
          </a:p>
        </p:txBody>
      </p:sp>
    </p:spTree>
    <p:extLst>
      <p:ext uri="{BB962C8B-B14F-4D97-AF65-F5344CB8AC3E}">
        <p14:creationId xmlns:p14="http://schemas.microsoft.com/office/powerpoint/2010/main" val="65243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6" y="833016"/>
            <a:ext cx="8856890" cy="5650084"/>
          </a:xfrm>
        </p:spPr>
        <p:txBody>
          <a:bodyPr>
            <a:noAutofit/>
          </a:bodyPr>
          <a:lstStyle/>
          <a:p>
            <a:pPr>
              <a:spcBef>
                <a:spcPts val="0"/>
              </a:spcBef>
            </a:pPr>
            <a:r>
              <a:rPr lang="en-US" sz="3200" b="1" i="1" dirty="0">
                <a:latin typeface="Adobe Hebrew" panose="02040503050201020203" pitchFamily="18" charset="-79"/>
                <a:cs typeface="Adobe Hebrew" panose="02040503050201020203" pitchFamily="18" charset="-79"/>
              </a:rPr>
              <a:t>The </a:t>
            </a:r>
            <a:r>
              <a:rPr lang="en-US" sz="3200" b="1" i="1" dirty="0" smtClean="0">
                <a:latin typeface="Adobe Hebrew" panose="02040503050201020203" pitchFamily="18" charset="-79"/>
                <a:cs typeface="Adobe Hebrew" panose="02040503050201020203" pitchFamily="18" charset="-79"/>
              </a:rPr>
              <a:t>travelers and approvers agree, </a:t>
            </a:r>
            <a:r>
              <a:rPr lang="en-US" sz="3200" b="1" i="1" dirty="0">
                <a:latin typeface="Adobe Hebrew" panose="02040503050201020203" pitchFamily="18" charset="-79"/>
                <a:cs typeface="Adobe Hebrew" panose="02040503050201020203" pitchFamily="18" charset="-79"/>
              </a:rPr>
              <a:t>by signature, to abide by the University Regulations. </a:t>
            </a:r>
          </a:p>
          <a:p>
            <a:pPr>
              <a:spcBef>
                <a:spcPts val="0"/>
              </a:spcBef>
            </a:pPr>
            <a:endParaRPr lang="en-US" sz="3200" b="1" i="1" dirty="0">
              <a:latin typeface="Adobe Hebrew" panose="02040503050201020203" pitchFamily="18" charset="-79"/>
              <a:cs typeface="Adobe Hebrew" panose="02040503050201020203" pitchFamily="18" charset="-79"/>
            </a:endParaRPr>
          </a:p>
          <a:p>
            <a:r>
              <a:rPr lang="en-US" sz="3200" b="1" i="1" dirty="0" smtClean="0">
                <a:latin typeface="Adobe Hebrew" panose="02040503050201020203" pitchFamily="18" charset="-79"/>
                <a:cs typeface="Adobe Hebrew" panose="02040503050201020203" pitchFamily="18" charset="-79"/>
              </a:rPr>
              <a:t>International</a:t>
            </a:r>
            <a:r>
              <a:rPr lang="en-US" sz="3200" dirty="0" smtClean="0">
                <a:latin typeface="Adobe Hebrew" panose="02040503050201020203" pitchFamily="18" charset="-79"/>
                <a:cs typeface="Adobe Hebrew" panose="02040503050201020203" pitchFamily="18" charset="-79"/>
              </a:rPr>
              <a:t> </a:t>
            </a:r>
            <a:r>
              <a:rPr lang="en-US" sz="3200" b="1" i="1" dirty="0">
                <a:latin typeface="Adobe Hebrew" panose="02040503050201020203" pitchFamily="18" charset="-79"/>
                <a:cs typeface="Adobe Hebrew" panose="02040503050201020203" pitchFamily="18" charset="-79"/>
              </a:rPr>
              <a:t>travel must be approved by the President's Office (additionally if traveler is a member of the faculty, the VP for Academic Affairs must approve international travel as well).  Also, US travel to offshore locations (i.e. Hawaii and Alaska) should also be approved by the President's Office.</a:t>
            </a:r>
          </a:p>
          <a:p>
            <a:pPr marL="0" indent="0">
              <a:buNone/>
            </a:pPr>
            <a:endParaRPr lang="en-US" sz="3200" dirty="0"/>
          </a:p>
        </p:txBody>
      </p:sp>
    </p:spTree>
    <p:extLst>
      <p:ext uri="{BB962C8B-B14F-4D97-AF65-F5344CB8AC3E}">
        <p14:creationId xmlns:p14="http://schemas.microsoft.com/office/powerpoint/2010/main" val="413905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effectLst>
                  <a:outerShdw blurRad="50800" dist="38100" dir="5400000" algn="t" rotWithShape="0">
                    <a:prstClr val="black">
                      <a:alpha val="40000"/>
                    </a:prstClr>
                  </a:outerShdw>
                </a:effectLst>
              </a:rPr>
              <a:t>Role of Approvers</a:t>
            </a:r>
            <a:endParaRPr lang="en-US" sz="4200"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p:txBody>
          <a:bodyPr>
            <a:noAutofit/>
          </a:bodyPr>
          <a:lstStyle/>
          <a:p>
            <a:r>
              <a:rPr lang="en-US" sz="3800" dirty="0" smtClean="0"/>
              <a:t>Attesting that he/she has thoroughly reviewed each transaction and supporting documentation.</a:t>
            </a:r>
          </a:p>
          <a:p>
            <a:r>
              <a:rPr lang="en-US" sz="3800" dirty="0" smtClean="0"/>
              <a:t>Verifies that all transactions are allowable expenses.</a:t>
            </a:r>
          </a:p>
          <a:p>
            <a:r>
              <a:rPr lang="en-US" sz="3800" dirty="0" smtClean="0"/>
              <a:t>Transactions must be consistent with departmental budgetary and grant guidelines.</a:t>
            </a:r>
            <a:endParaRPr lang="en-US" sz="3800" dirty="0"/>
          </a:p>
        </p:txBody>
      </p:sp>
    </p:spTree>
    <p:extLst>
      <p:ext uri="{BB962C8B-B14F-4D97-AF65-F5344CB8AC3E}">
        <p14:creationId xmlns:p14="http://schemas.microsoft.com/office/powerpoint/2010/main" val="33755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935" y="1443835"/>
            <a:ext cx="3110927" cy="1832460"/>
          </a:xfrm>
        </p:spPr>
        <p:txBody>
          <a:bodyPr>
            <a:normAutofit fontScale="90000"/>
          </a:bodyPr>
          <a:lstStyle/>
          <a:p>
            <a:r>
              <a:rPr lang="en-US" dirty="0" smtClean="0">
                <a:solidFill>
                  <a:sysClr val="windowText" lastClr="000000"/>
                </a:solidFill>
              </a:rPr>
              <a:t>ECHOSIGN CHECK REQUEST FORM</a:t>
            </a:r>
            <a:endParaRPr lang="en-US" dirty="0">
              <a:solidFill>
                <a:sysClr val="windowText" lastClr="000000"/>
              </a:solidFill>
            </a:endParaRPr>
          </a:p>
        </p:txBody>
      </p:sp>
      <p:pic>
        <p:nvPicPr>
          <p:cNvPr id="4" name="Content Placeholder 3"/>
          <p:cNvPicPr>
            <a:picLocks noGrp="1"/>
          </p:cNvPicPr>
          <p:nvPr>
            <p:ph idx="1"/>
          </p:nvPr>
        </p:nvPicPr>
        <p:blipFill rotWithShape="1">
          <a:blip r:embed="rId2"/>
          <a:srcRect l="64744" t="20996" r="18822" b="12982"/>
          <a:stretch/>
        </p:blipFill>
        <p:spPr bwMode="auto">
          <a:xfrm>
            <a:off x="296260" y="222195"/>
            <a:ext cx="5039265" cy="6260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6501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7177135" cy="1143000"/>
          </a:xfrm>
        </p:spPr>
        <p:txBody>
          <a:bodyPr>
            <a:normAutofit/>
          </a:bodyPr>
          <a:lstStyle/>
          <a:p>
            <a:r>
              <a:rPr lang="en-US" dirty="0" smtClean="0">
                <a:solidFill>
                  <a:schemeClr val="bg1"/>
                </a:solidFill>
              </a:rPr>
              <a:t>Check Request Approval Per Budget</a:t>
            </a:r>
            <a:endParaRPr lang="en-US" dirty="0">
              <a:solidFill>
                <a:schemeClr val="bg1"/>
              </a:solidFill>
            </a:endParaRPr>
          </a:p>
        </p:txBody>
      </p:sp>
      <p:sp>
        <p:nvSpPr>
          <p:cNvPr id="3" name="Content Placeholder 2"/>
          <p:cNvSpPr>
            <a:spLocks noGrp="1"/>
          </p:cNvSpPr>
          <p:nvPr>
            <p:ph idx="1"/>
          </p:nvPr>
        </p:nvSpPr>
        <p:spPr>
          <a:xfrm>
            <a:off x="447745" y="1596540"/>
            <a:ext cx="8551480" cy="4275740"/>
          </a:xfrm>
        </p:spPr>
        <p:txBody>
          <a:bodyPr>
            <a:noAutofit/>
          </a:bodyPr>
          <a:lstStyle/>
          <a:p>
            <a:r>
              <a:rPr lang="en-US" sz="3200" dirty="0" smtClean="0"/>
              <a:t>Requests from Agency Accounts are approved by the Budget Office</a:t>
            </a:r>
          </a:p>
          <a:p>
            <a:r>
              <a:rPr lang="en-US" sz="3200" dirty="0" smtClean="0"/>
              <a:t>Requests from Grants are approved by the Grants Office</a:t>
            </a:r>
          </a:p>
          <a:p>
            <a:r>
              <a:rPr lang="en-US" sz="3200" dirty="0" smtClean="0"/>
              <a:t>Requests from State Funds, Auxiliary Funds, Student Activity Funds, Indirect Cost Funds, and Department Sales and Service Funds are approved by the Accounts Payable Office</a:t>
            </a:r>
          </a:p>
          <a:p>
            <a:pPr marL="0" indent="0">
              <a:buNone/>
            </a:pPr>
            <a:endParaRPr lang="en-US" sz="3200" dirty="0" smtClean="0"/>
          </a:p>
        </p:txBody>
      </p:sp>
    </p:spTree>
    <p:extLst>
      <p:ext uri="{BB962C8B-B14F-4D97-AF65-F5344CB8AC3E}">
        <p14:creationId xmlns:p14="http://schemas.microsoft.com/office/powerpoint/2010/main" val="2010494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Check Request Approval Per Budget</a:t>
            </a:r>
            <a:endParaRPr lang="en-US" dirty="0"/>
          </a:p>
        </p:txBody>
      </p:sp>
      <p:sp>
        <p:nvSpPr>
          <p:cNvPr id="3" name="Content Placeholder 2"/>
          <p:cNvSpPr>
            <a:spLocks noGrp="1"/>
          </p:cNvSpPr>
          <p:nvPr>
            <p:ph idx="1"/>
          </p:nvPr>
        </p:nvSpPr>
        <p:spPr>
          <a:xfrm>
            <a:off x="448965" y="1370002"/>
            <a:ext cx="8093365" cy="5113098"/>
          </a:xfrm>
        </p:spPr>
        <p:txBody>
          <a:bodyPr>
            <a:noAutofit/>
          </a:bodyPr>
          <a:lstStyle/>
          <a:p>
            <a:r>
              <a:rPr lang="en-US" sz="3000" dirty="0" smtClean="0"/>
              <a:t>Please complete all fields with a red asterisk</a:t>
            </a:r>
          </a:p>
          <a:p>
            <a:r>
              <a:rPr lang="en-US" sz="3000" dirty="0" smtClean="0"/>
              <a:t>Department Charged – Department Name</a:t>
            </a:r>
          </a:p>
          <a:p>
            <a:r>
              <a:rPr lang="en-US" sz="3000" dirty="0" smtClean="0"/>
              <a:t>Chartfields or Speedtype</a:t>
            </a:r>
          </a:p>
          <a:p>
            <a:pPr lvl="1"/>
            <a:r>
              <a:rPr lang="en-US" sz="3000" dirty="0" smtClean="0"/>
              <a:t>Agency (Fund, Department and Account Number)</a:t>
            </a:r>
          </a:p>
          <a:p>
            <a:pPr lvl="1"/>
            <a:r>
              <a:rPr lang="en-US" sz="3000" dirty="0" smtClean="0"/>
              <a:t>Grant (Project Number and Account Number)</a:t>
            </a:r>
          </a:p>
          <a:p>
            <a:pPr lvl="1"/>
            <a:r>
              <a:rPr lang="en-US" sz="3000" dirty="0" smtClean="0"/>
              <a:t>Other (Speedtype and Account Number)</a:t>
            </a:r>
          </a:p>
          <a:p>
            <a:pPr lvl="2"/>
            <a:r>
              <a:rPr lang="en-US" sz="3000" dirty="0" smtClean="0"/>
              <a:t>If there is no Speedtype, list the Fund, Program, Class and Department</a:t>
            </a:r>
            <a:endParaRPr lang="en-US" sz="3000" dirty="0"/>
          </a:p>
        </p:txBody>
      </p:sp>
    </p:spTree>
    <p:extLst>
      <p:ext uri="{BB962C8B-B14F-4D97-AF65-F5344CB8AC3E}">
        <p14:creationId xmlns:p14="http://schemas.microsoft.com/office/powerpoint/2010/main" val="266389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15790"/>
            <a:ext cx="7177135" cy="1143000"/>
          </a:xfrm>
        </p:spPr>
        <p:txBody>
          <a:bodyPr/>
          <a:lstStyle/>
          <a:p>
            <a:r>
              <a:rPr lang="en-US" dirty="0">
                <a:solidFill>
                  <a:schemeClr val="bg1"/>
                </a:solidFill>
              </a:rPr>
              <a:t>Check Request Approval Per Budget</a:t>
            </a:r>
            <a:endParaRPr lang="en-US" dirty="0"/>
          </a:p>
        </p:txBody>
      </p:sp>
      <p:sp>
        <p:nvSpPr>
          <p:cNvPr id="3" name="Content Placeholder 2"/>
          <p:cNvSpPr>
            <a:spLocks noGrp="1"/>
          </p:cNvSpPr>
          <p:nvPr>
            <p:ph idx="1"/>
          </p:nvPr>
        </p:nvSpPr>
        <p:spPr>
          <a:xfrm>
            <a:off x="448965" y="1365195"/>
            <a:ext cx="8398774" cy="5344675"/>
          </a:xfrm>
        </p:spPr>
        <p:txBody>
          <a:bodyPr>
            <a:noAutofit/>
          </a:bodyPr>
          <a:lstStyle/>
          <a:p>
            <a:r>
              <a:rPr lang="en-US" sz="2600" dirty="0" smtClean="0"/>
              <a:t>Vendor – Name and ID number</a:t>
            </a:r>
          </a:p>
          <a:p>
            <a:pPr lvl="1"/>
            <a:r>
              <a:rPr lang="en-US" sz="2600" dirty="0"/>
              <a:t>If it is a new Vendor, a completed W-9 Form is </a:t>
            </a:r>
            <a:r>
              <a:rPr lang="en-US" sz="2600" dirty="0" smtClean="0"/>
              <a:t>needed</a:t>
            </a:r>
          </a:p>
          <a:p>
            <a:r>
              <a:rPr lang="en-US" sz="2600" dirty="0" smtClean="0"/>
              <a:t>Description</a:t>
            </a:r>
          </a:p>
          <a:p>
            <a:pPr lvl="1"/>
            <a:r>
              <a:rPr lang="en-US" sz="2600" dirty="0" smtClean="0"/>
              <a:t>What </a:t>
            </a:r>
            <a:r>
              <a:rPr lang="en-US" sz="2600" dirty="0"/>
              <a:t>is being purchased and why?</a:t>
            </a:r>
          </a:p>
          <a:p>
            <a:r>
              <a:rPr lang="en-US" sz="2600" dirty="0" smtClean="0"/>
              <a:t>Quantity and Price</a:t>
            </a:r>
          </a:p>
          <a:p>
            <a:pPr lvl="1"/>
            <a:r>
              <a:rPr lang="en-US" sz="2600" dirty="0" smtClean="0"/>
              <a:t>Please remove any sales tax (the university is tax exempt)</a:t>
            </a:r>
          </a:p>
          <a:p>
            <a:r>
              <a:rPr lang="en-US" sz="2600" dirty="0" smtClean="0"/>
              <a:t>Signatures Needed</a:t>
            </a:r>
          </a:p>
          <a:p>
            <a:pPr lvl="1"/>
            <a:r>
              <a:rPr lang="en-US" sz="2600" dirty="0" smtClean="0"/>
              <a:t>The Requestor and the Budget Unit Head of the Department being charged</a:t>
            </a:r>
          </a:p>
          <a:p>
            <a:pPr lvl="2"/>
            <a:r>
              <a:rPr lang="en-US" sz="2600" dirty="0" smtClean="0"/>
              <a:t>These must be separate individuals</a:t>
            </a:r>
          </a:p>
          <a:p>
            <a:pPr lvl="1">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2413924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15"/>
            <a:ext cx="8229600" cy="1443835"/>
          </a:xfrm>
        </p:spPr>
        <p:txBody>
          <a:bodyPr>
            <a:normAutofit/>
          </a:bodyPr>
          <a:lstStyle/>
          <a:p>
            <a:r>
              <a:rPr lang="en-US" dirty="0" smtClean="0">
                <a:effectLst>
                  <a:outerShdw blurRad="50800" dist="38100" dir="5400000" algn="t" rotWithShape="0">
                    <a:prstClr val="black">
                      <a:alpha val="40000"/>
                    </a:prstClr>
                  </a:outerShdw>
                </a:effectLst>
              </a:rPr>
              <a:t>Cash Advances </a:t>
            </a:r>
            <a:br>
              <a:rPr lang="en-US" dirty="0" smtClean="0">
                <a:effectLst>
                  <a:outerShdw blurRad="50800" dist="38100" dir="5400000" algn="t" rotWithShape="0">
                    <a:prstClr val="black">
                      <a:alpha val="40000"/>
                    </a:prstClr>
                  </a:outerShdw>
                </a:effectLst>
              </a:rPr>
            </a:br>
            <a:r>
              <a:rPr lang="en-US" dirty="0" smtClean="0">
                <a:effectLst>
                  <a:outerShdw blurRad="50800" dist="38100" dir="5400000" algn="t" rotWithShape="0">
                    <a:prstClr val="black">
                      <a:alpha val="40000"/>
                    </a:prstClr>
                  </a:outerShdw>
                </a:effectLst>
              </a:rPr>
              <a:t>and Cash Advance Policy</a:t>
            </a:r>
            <a:endParaRPr lang="en-US"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296260" y="1596540"/>
            <a:ext cx="8704185" cy="4886560"/>
          </a:xfrm>
        </p:spPr>
        <p:txBody>
          <a:bodyPr>
            <a:noAutofit/>
          </a:bodyPr>
          <a:lstStyle/>
          <a:p>
            <a:r>
              <a:rPr lang="en-US" sz="4000" dirty="0"/>
              <a:t>Travel </a:t>
            </a:r>
            <a:r>
              <a:rPr lang="en-US" sz="4000" dirty="0" smtClean="0"/>
              <a:t>(cash) advance </a:t>
            </a:r>
            <a:r>
              <a:rPr lang="en-US" sz="4000" dirty="0"/>
              <a:t>refers to any payment to an employee for travel expenses made prior to the time that expenses will be incurred for a scheduled, future trip</a:t>
            </a:r>
            <a:endParaRPr lang="en-US" sz="4000" dirty="0" smtClean="0">
              <a:hlinkClick r:id="rId2"/>
            </a:endParaRPr>
          </a:p>
          <a:p>
            <a:r>
              <a:rPr lang="en-US" sz="3600" dirty="0" smtClean="0">
                <a:hlinkClick r:id="rId2"/>
              </a:rPr>
              <a:t>http</a:t>
            </a:r>
            <a:r>
              <a:rPr lang="en-US" sz="3600" dirty="0">
                <a:hlinkClick r:id="rId2"/>
              </a:rPr>
              <a:t>://</a:t>
            </a:r>
            <a:r>
              <a:rPr lang="en-US" sz="3600" dirty="0" smtClean="0">
                <a:hlinkClick r:id="rId2"/>
              </a:rPr>
              <a:t>www.usg.edu/business_procedures_manual/section4/C1202</a:t>
            </a:r>
            <a:endParaRPr lang="en-US" sz="3600" dirty="0" smtClean="0"/>
          </a:p>
          <a:p>
            <a:endParaRPr lang="en-US" sz="4000" dirty="0"/>
          </a:p>
        </p:txBody>
      </p:sp>
    </p:spTree>
    <p:extLst>
      <p:ext uri="{BB962C8B-B14F-4D97-AF65-F5344CB8AC3E}">
        <p14:creationId xmlns:p14="http://schemas.microsoft.com/office/powerpoint/2010/main" val="84472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200" dirty="0" smtClean="0"/>
              <a:t>Purpose</a:t>
            </a:r>
            <a:endParaRPr lang="en-US" sz="4200" dirty="0"/>
          </a:p>
        </p:txBody>
      </p:sp>
      <p:sp>
        <p:nvSpPr>
          <p:cNvPr id="5" name="Content Placeholder 4"/>
          <p:cNvSpPr>
            <a:spLocks noGrp="1"/>
          </p:cNvSpPr>
          <p:nvPr>
            <p:ph idx="1"/>
          </p:nvPr>
        </p:nvSpPr>
        <p:spPr>
          <a:xfrm>
            <a:off x="1114599" y="1365195"/>
            <a:ext cx="7940660" cy="4275740"/>
          </a:xfrm>
        </p:spPr>
        <p:txBody>
          <a:bodyPr>
            <a:noAutofit/>
          </a:bodyPr>
          <a:lstStyle/>
          <a:p>
            <a:r>
              <a:rPr lang="en-US" sz="3800" dirty="0"/>
              <a:t>The purpose of this </a:t>
            </a:r>
            <a:r>
              <a:rPr lang="en-US" sz="3800" dirty="0" smtClean="0"/>
              <a:t>policy </a:t>
            </a:r>
            <a:r>
              <a:rPr lang="en-US" sz="3800" dirty="0"/>
              <a:t>is to provide guidelines to state agencies for payment of travel expenses in an efficient, cost effective manner, and to enable state travelers to successfully execute their travel requirements at the lowest reasonable costs, resulting in the best value for the State. </a:t>
            </a:r>
            <a:endParaRPr lang="en-US" sz="3800" dirty="0" smtClean="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Advance Policy</a:t>
            </a:r>
            <a:endParaRPr lang="en-US" dirty="0"/>
          </a:p>
        </p:txBody>
      </p:sp>
      <p:sp>
        <p:nvSpPr>
          <p:cNvPr id="3" name="Content Placeholder 2"/>
          <p:cNvSpPr>
            <a:spLocks noGrp="1"/>
          </p:cNvSpPr>
          <p:nvPr>
            <p:ph idx="1"/>
          </p:nvPr>
        </p:nvSpPr>
        <p:spPr>
          <a:xfrm>
            <a:off x="457200" y="1443835"/>
            <a:ext cx="8229600" cy="4886560"/>
          </a:xfrm>
        </p:spPr>
        <p:txBody>
          <a:bodyPr>
            <a:normAutofit/>
          </a:bodyPr>
          <a:lstStyle/>
          <a:p>
            <a:r>
              <a:rPr lang="en-US" sz="3600" dirty="0" smtClean="0"/>
              <a:t>No cash advances will be issued to the following groups:</a:t>
            </a:r>
          </a:p>
          <a:p>
            <a:pPr lvl="1"/>
            <a:r>
              <a:rPr lang="en-US" sz="3600" dirty="0" smtClean="0"/>
              <a:t>Any employee that make $50,000 or more a year.</a:t>
            </a:r>
          </a:p>
          <a:p>
            <a:pPr lvl="1"/>
            <a:r>
              <a:rPr lang="en-US" sz="3600" dirty="0" smtClean="0"/>
              <a:t>Any requested advance that is below the $100 threshold</a:t>
            </a:r>
          </a:p>
          <a:p>
            <a:pPr lvl="1"/>
            <a:r>
              <a:rPr lang="en-US" sz="3600" dirty="0" smtClean="0"/>
              <a:t>Any employee with outstanding cash advance balance(s).</a:t>
            </a:r>
            <a:endParaRPr lang="en-US" sz="3600" dirty="0"/>
          </a:p>
        </p:txBody>
      </p:sp>
    </p:spTree>
    <p:extLst>
      <p:ext uri="{BB962C8B-B14F-4D97-AF65-F5344CB8AC3E}">
        <p14:creationId xmlns:p14="http://schemas.microsoft.com/office/powerpoint/2010/main" val="1533294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Advances</a:t>
            </a:r>
            <a:endParaRPr lang="en-US" dirty="0"/>
          </a:p>
        </p:txBody>
      </p:sp>
      <p:sp>
        <p:nvSpPr>
          <p:cNvPr id="5" name="Content Placeholder 4"/>
          <p:cNvSpPr>
            <a:spLocks noGrp="1"/>
          </p:cNvSpPr>
          <p:nvPr>
            <p:ph idx="1"/>
          </p:nvPr>
        </p:nvSpPr>
        <p:spPr>
          <a:xfrm>
            <a:off x="143555" y="1138424"/>
            <a:ext cx="8856889" cy="5719575"/>
          </a:xfrm>
        </p:spPr>
        <p:txBody>
          <a:bodyPr>
            <a:noAutofit/>
          </a:bodyPr>
          <a:lstStyle/>
          <a:p>
            <a:r>
              <a:rPr lang="en-US" sz="3200" dirty="0" smtClean="0"/>
              <a:t>Must request two weeks in advance.</a:t>
            </a:r>
          </a:p>
          <a:p>
            <a:r>
              <a:rPr lang="en-US" sz="3200" dirty="0" smtClean="0"/>
              <a:t>Cash advances should be requested when submitting the T.A.</a:t>
            </a:r>
          </a:p>
          <a:p>
            <a:r>
              <a:rPr lang="en-US" sz="3200" dirty="0" smtClean="0"/>
              <a:t>Return unused funds to the Bursar’s office. </a:t>
            </a:r>
          </a:p>
          <a:p>
            <a:r>
              <a:rPr lang="en-US" sz="3200" dirty="0" smtClean="0"/>
              <a:t>Once you receive notice that funds are due to the University, you have 10 business days to receipt the money.</a:t>
            </a:r>
          </a:p>
          <a:p>
            <a:r>
              <a:rPr lang="en-US" sz="3200" dirty="0" smtClean="0"/>
              <a:t>Payroll deduction will forfeit your eligibility to receive future advances.</a:t>
            </a:r>
          </a:p>
          <a:p>
            <a:r>
              <a:rPr lang="en-US" sz="3200" dirty="0" smtClean="0"/>
              <a:t>Lodging cost will no long be covered in an advance</a:t>
            </a:r>
          </a:p>
        </p:txBody>
      </p:sp>
    </p:spTree>
    <p:extLst>
      <p:ext uri="{BB962C8B-B14F-4D97-AF65-F5344CB8AC3E}">
        <p14:creationId xmlns:p14="http://schemas.microsoft.com/office/powerpoint/2010/main" val="3176953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a:t>
            </a:r>
            <a:endParaRPr lang="en-US" dirty="0"/>
          </a:p>
        </p:txBody>
      </p:sp>
      <p:sp>
        <p:nvSpPr>
          <p:cNvPr id="3" name="Content Placeholder 2"/>
          <p:cNvSpPr>
            <a:spLocks noGrp="1"/>
          </p:cNvSpPr>
          <p:nvPr>
            <p:ph idx="1"/>
          </p:nvPr>
        </p:nvSpPr>
        <p:spPr>
          <a:xfrm>
            <a:off x="457200" y="1443835"/>
            <a:ext cx="8229600" cy="4886560"/>
          </a:xfrm>
        </p:spPr>
        <p:txBody>
          <a:bodyPr>
            <a:noAutofit/>
          </a:bodyPr>
          <a:lstStyle/>
          <a:p>
            <a:r>
              <a:rPr lang="en-US" sz="5000" dirty="0"/>
              <a:t>Original receipts or receipted invoices are required for all travel expenses for which reimbursement is claimed</a:t>
            </a:r>
            <a:r>
              <a:rPr lang="en-US" sz="5000" dirty="0" smtClean="0"/>
              <a:t>. This includes expenses that are less than $25.</a:t>
            </a:r>
            <a:endParaRPr lang="en-US" sz="5000" dirty="0"/>
          </a:p>
          <a:p>
            <a:endParaRPr lang="en-US" sz="5000" dirty="0"/>
          </a:p>
        </p:txBody>
      </p:sp>
    </p:spTree>
    <p:extLst>
      <p:ext uri="{BB962C8B-B14F-4D97-AF65-F5344CB8AC3E}">
        <p14:creationId xmlns:p14="http://schemas.microsoft.com/office/powerpoint/2010/main" val="190782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a:t>
            </a:r>
            <a:endParaRPr lang="en-US" dirty="0"/>
          </a:p>
        </p:txBody>
      </p:sp>
      <p:sp>
        <p:nvSpPr>
          <p:cNvPr id="3" name="Content Placeholder 2"/>
          <p:cNvSpPr>
            <a:spLocks noGrp="1"/>
          </p:cNvSpPr>
          <p:nvPr>
            <p:ph idx="1"/>
          </p:nvPr>
        </p:nvSpPr>
        <p:spPr>
          <a:xfrm>
            <a:off x="457200" y="1443835"/>
            <a:ext cx="8229600" cy="5039265"/>
          </a:xfrm>
        </p:spPr>
        <p:txBody>
          <a:bodyPr>
            <a:normAutofit fontScale="85000" lnSpcReduction="20000"/>
          </a:bodyPr>
          <a:lstStyle/>
          <a:p>
            <a:r>
              <a:rPr lang="en-US" sz="3500" dirty="0" smtClean="0"/>
              <a:t>Obtain ALL receipts, except when per diem travel allowances are claimed.</a:t>
            </a:r>
          </a:p>
          <a:p>
            <a:r>
              <a:rPr lang="en-US" sz="3500" dirty="0" smtClean="0"/>
              <a:t>Itemized receipts should include:</a:t>
            </a:r>
          </a:p>
          <a:p>
            <a:pPr lvl="1"/>
            <a:r>
              <a:rPr lang="en-US" sz="3500" dirty="0" smtClean="0"/>
              <a:t>Name and address of the vendor</a:t>
            </a:r>
          </a:p>
          <a:p>
            <a:pPr lvl="1"/>
            <a:r>
              <a:rPr lang="en-US" sz="3500" dirty="0" smtClean="0"/>
              <a:t>Date of service</a:t>
            </a:r>
          </a:p>
          <a:p>
            <a:pPr lvl="1"/>
            <a:r>
              <a:rPr lang="en-US" sz="3500" dirty="0" smtClean="0"/>
              <a:t>Description of service</a:t>
            </a:r>
          </a:p>
          <a:p>
            <a:pPr lvl="1"/>
            <a:r>
              <a:rPr lang="en-US" sz="3500" dirty="0" smtClean="0"/>
              <a:t>Amount paid for each individual item</a:t>
            </a:r>
          </a:p>
          <a:p>
            <a:r>
              <a:rPr lang="en-US" sz="3500" dirty="0" smtClean="0"/>
              <a:t>Credit card statements are accepted in lieu of actual receipt.</a:t>
            </a:r>
          </a:p>
          <a:p>
            <a:r>
              <a:rPr lang="en-US" sz="3500" dirty="0" smtClean="0"/>
              <a:t>Tape receipts to a 8.5x11 sheet of paper. (</a:t>
            </a:r>
            <a:r>
              <a:rPr lang="en-US" sz="3500" b="1" i="1" dirty="0" smtClean="0"/>
              <a:t>No staples</a:t>
            </a:r>
            <a:r>
              <a:rPr lang="en-US" sz="3500" dirty="0" smtClean="0"/>
              <a:t>)</a:t>
            </a:r>
          </a:p>
        </p:txBody>
      </p:sp>
    </p:spTree>
    <p:extLst>
      <p:ext uri="{BB962C8B-B14F-4D97-AF65-F5344CB8AC3E}">
        <p14:creationId xmlns:p14="http://schemas.microsoft.com/office/powerpoint/2010/main" val="3262535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Receipts</a:t>
            </a:r>
            <a:endParaRPr lang="en-US" dirty="0"/>
          </a:p>
        </p:txBody>
      </p:sp>
      <p:pic>
        <p:nvPicPr>
          <p:cNvPr id="4" name="Content Placeholder 3" descr="CHeck Out Folio.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24674" t="18496" r="22501" b="7440"/>
          <a:stretch/>
        </p:blipFill>
        <p:spPr>
          <a:xfrm>
            <a:off x="601670" y="1291129"/>
            <a:ext cx="4924641" cy="473385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26" t="2481" r="3214" b="7602"/>
          <a:stretch/>
        </p:blipFill>
        <p:spPr>
          <a:xfrm>
            <a:off x="5946345" y="1459405"/>
            <a:ext cx="2443280" cy="4100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210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prepay with cash.</a:t>
            </a:r>
            <a:endParaRPr lang="en-US" dirty="0"/>
          </a:p>
        </p:txBody>
      </p:sp>
      <p:sp>
        <p:nvSpPr>
          <p:cNvPr id="3" name="Content Placeholder 2"/>
          <p:cNvSpPr>
            <a:spLocks noGrp="1"/>
          </p:cNvSpPr>
          <p:nvPr>
            <p:ph idx="1"/>
          </p:nvPr>
        </p:nvSpPr>
        <p:spPr>
          <a:xfrm>
            <a:off x="296260" y="3101101"/>
            <a:ext cx="8551480" cy="3766099"/>
          </a:xfrm>
        </p:spPr>
        <p:txBody>
          <a:bodyPr>
            <a:normAutofit fontScale="62500" lnSpcReduction="20000"/>
          </a:bodyPr>
          <a:lstStyle/>
          <a:p>
            <a:endParaRPr lang="en-US" b="1" dirty="0" smtClean="0"/>
          </a:p>
          <a:p>
            <a:endParaRPr lang="en-US" b="1" dirty="0"/>
          </a:p>
          <a:p>
            <a:endParaRPr lang="en-US" b="1" dirty="0" smtClean="0"/>
          </a:p>
          <a:p>
            <a:endParaRPr lang="en-US" sz="3800" b="1" dirty="0"/>
          </a:p>
          <a:p>
            <a:r>
              <a:rPr lang="en-US" sz="3800" b="1" dirty="0" smtClean="0"/>
              <a:t>“</a:t>
            </a:r>
            <a:r>
              <a:rPr lang="en-US" sz="3800" b="1" dirty="0"/>
              <a:t>Pre-Pay” Receipts are not acceptable. The receipt must have the </a:t>
            </a:r>
            <a:r>
              <a:rPr lang="en-US" sz="3800" b="1" i="1" dirty="0"/>
              <a:t>number of gallons </a:t>
            </a:r>
            <a:r>
              <a:rPr lang="en-US" sz="3800" b="1" dirty="0"/>
              <a:t>and </a:t>
            </a:r>
            <a:r>
              <a:rPr lang="en-US" sz="3800" b="1" i="1" dirty="0"/>
              <a:t>price per gallon </a:t>
            </a:r>
            <a:r>
              <a:rPr lang="en-US" sz="3800" b="1" dirty="0"/>
              <a:t>printed in addition to the </a:t>
            </a:r>
            <a:r>
              <a:rPr lang="en-US" sz="3800" b="1" i="1" dirty="0"/>
              <a:t>total amount </a:t>
            </a:r>
            <a:r>
              <a:rPr lang="en-US" sz="3800" b="1" dirty="0"/>
              <a:t>of the fuel sale.   </a:t>
            </a:r>
            <a:r>
              <a:rPr lang="en-US" sz="3800" i="1" dirty="0"/>
              <a:t>So if you pre-pay with cash, you will have to request and obtain the final receipt, showing the actual fuel sale, including the </a:t>
            </a:r>
            <a:r>
              <a:rPr lang="en-US" sz="3800" b="1" i="1" dirty="0"/>
              <a:t>gallons purchased </a:t>
            </a:r>
            <a:r>
              <a:rPr lang="en-US" sz="3800" i="1" dirty="0"/>
              <a:t>and </a:t>
            </a:r>
            <a:r>
              <a:rPr lang="en-US" sz="3800" b="1" i="1" dirty="0"/>
              <a:t>price per gallon</a:t>
            </a:r>
            <a:r>
              <a:rPr lang="en-US" sz="3800" i="1" dirty="0"/>
              <a:t>. As you will notice in the examples above the actual fuel purchase was less than the prepaid amount</a:t>
            </a:r>
            <a:endParaRPr lang="en-US" sz="3800" dirty="0"/>
          </a:p>
        </p:txBody>
      </p:sp>
      <p:pic>
        <p:nvPicPr>
          <p:cNvPr id="4" name="Content Placeholder 8"/>
          <p:cNvPicPr>
            <a:picLocks noChangeAspect="1"/>
          </p:cNvPicPr>
          <p:nvPr/>
        </p:nvPicPr>
        <p:blipFill rotWithShape="1">
          <a:blip r:embed="rId3">
            <a:extLst>
              <a:ext uri="{28A0092B-C50C-407E-A947-70E740481C1C}">
                <a14:useLocalDpi xmlns:a14="http://schemas.microsoft.com/office/drawing/2010/main" val="0"/>
              </a:ext>
            </a:extLst>
          </a:blip>
          <a:srcRect l="2907" t="6692" r="8139" b="5871"/>
          <a:stretch/>
        </p:blipFill>
        <p:spPr>
          <a:xfrm>
            <a:off x="2077808" y="1291129"/>
            <a:ext cx="1751704" cy="2928093"/>
          </a:xfrm>
          <a:prstGeom prst="rect">
            <a:avLst/>
          </a:prstGeom>
          <a:ln>
            <a:noFill/>
          </a:ln>
          <a:effectLst>
            <a:outerShdw blurRad="292100" dist="139700" dir="2700000" algn="tl" rotWithShape="0">
              <a:srgbClr val="333333">
                <a:alpha val="65000"/>
              </a:srgbClr>
            </a:outerShdw>
          </a:effectLst>
        </p:spPr>
      </p:pic>
      <p:pic>
        <p:nvPicPr>
          <p:cNvPr id="5" name="Content Placeholder 9"/>
          <p:cNvPicPr>
            <a:picLocks noChangeAspect="1"/>
          </p:cNvPicPr>
          <p:nvPr/>
        </p:nvPicPr>
        <p:blipFill rotWithShape="1">
          <a:blip r:embed="rId4">
            <a:extLst>
              <a:ext uri="{28A0092B-C50C-407E-A947-70E740481C1C}">
                <a14:useLocalDpi xmlns:a14="http://schemas.microsoft.com/office/drawing/2010/main" val="0"/>
              </a:ext>
            </a:extLst>
          </a:blip>
          <a:srcRect t="4515" r="8467" b="3009"/>
          <a:stretch/>
        </p:blipFill>
        <p:spPr>
          <a:xfrm>
            <a:off x="5269338" y="1291129"/>
            <a:ext cx="1658963" cy="2928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182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Reimbursable Expenses</a:t>
            </a:r>
            <a:endParaRPr lang="en-US" dirty="0"/>
          </a:p>
        </p:txBody>
      </p:sp>
      <p:sp>
        <p:nvSpPr>
          <p:cNvPr id="3" name="Content Placeholder 2"/>
          <p:cNvSpPr>
            <a:spLocks noGrp="1"/>
          </p:cNvSpPr>
          <p:nvPr>
            <p:ph idx="1"/>
          </p:nvPr>
        </p:nvSpPr>
        <p:spPr>
          <a:xfrm>
            <a:off x="457200" y="1443835"/>
            <a:ext cx="8229600" cy="5039265"/>
          </a:xfrm>
        </p:spPr>
        <p:txBody>
          <a:bodyPr>
            <a:noAutofit/>
          </a:bodyPr>
          <a:lstStyle/>
          <a:p>
            <a:r>
              <a:rPr lang="en-US" sz="3200" dirty="0" smtClean="0"/>
              <a:t>Business </a:t>
            </a:r>
            <a:r>
              <a:rPr lang="en-US" sz="3200" dirty="0"/>
              <a:t>office expenses (copy services, postage, and supplies) </a:t>
            </a:r>
            <a:endParaRPr lang="en-US" sz="3200" dirty="0" smtClean="0"/>
          </a:p>
          <a:p>
            <a:r>
              <a:rPr lang="en-US" sz="3200" dirty="0" smtClean="0"/>
              <a:t>Business </a:t>
            </a:r>
            <a:r>
              <a:rPr lang="en-US" sz="3200" dirty="0"/>
              <a:t>related phone calls, faxes, and internet usage charges and fees </a:t>
            </a:r>
            <a:endParaRPr lang="en-US" sz="3200" dirty="0" smtClean="0"/>
          </a:p>
          <a:p>
            <a:r>
              <a:rPr lang="en-US" sz="3200" dirty="0" smtClean="0"/>
              <a:t>Transportation </a:t>
            </a:r>
            <a:r>
              <a:rPr lang="en-US" sz="3200" dirty="0"/>
              <a:t>costs from lodging or businesses to restaurants (domestic travel </a:t>
            </a:r>
            <a:r>
              <a:rPr lang="en-US" sz="3200" dirty="0" smtClean="0"/>
              <a:t>only)</a:t>
            </a:r>
          </a:p>
          <a:p>
            <a:r>
              <a:rPr lang="en-US" sz="3200" dirty="0" smtClean="0"/>
              <a:t> </a:t>
            </a:r>
            <a:r>
              <a:rPr lang="en-US" sz="3200" dirty="0"/>
              <a:t>Conference/Registration fees </a:t>
            </a:r>
            <a:endParaRPr lang="en-US" sz="3200" dirty="0" smtClean="0"/>
          </a:p>
        </p:txBody>
      </p:sp>
    </p:spTree>
    <p:extLst>
      <p:ext uri="{BB962C8B-B14F-4D97-AF65-F5344CB8AC3E}">
        <p14:creationId xmlns:p14="http://schemas.microsoft.com/office/powerpoint/2010/main" val="305317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Reimbursable Expenses</a:t>
            </a:r>
            <a:endParaRPr lang="en-US" dirty="0"/>
          </a:p>
        </p:txBody>
      </p:sp>
      <p:sp>
        <p:nvSpPr>
          <p:cNvPr id="3" name="Content Placeholder 2"/>
          <p:cNvSpPr>
            <a:spLocks noGrp="1"/>
          </p:cNvSpPr>
          <p:nvPr>
            <p:ph idx="1"/>
          </p:nvPr>
        </p:nvSpPr>
        <p:spPr>
          <a:xfrm>
            <a:off x="457200" y="1443835"/>
            <a:ext cx="8229600" cy="5039265"/>
          </a:xfrm>
        </p:spPr>
        <p:txBody>
          <a:bodyPr>
            <a:noAutofit/>
          </a:bodyPr>
          <a:lstStyle/>
          <a:p>
            <a:r>
              <a:rPr lang="en-US" sz="3200" dirty="0" smtClean="0"/>
              <a:t>Costs </a:t>
            </a:r>
            <a:r>
              <a:rPr lang="en-US" sz="3200" dirty="0"/>
              <a:t>related to passports and travel visas when necessary to accomplish the official business purpose of the trip </a:t>
            </a:r>
            <a:endParaRPr lang="en-US" sz="3200" dirty="0" smtClean="0"/>
          </a:p>
          <a:p>
            <a:r>
              <a:rPr lang="en-US" sz="3200" dirty="0" smtClean="0"/>
              <a:t> </a:t>
            </a:r>
            <a:r>
              <a:rPr lang="en-US" sz="3200" dirty="0"/>
              <a:t>Costs related to vaccinations required and/or recommended for international business travel </a:t>
            </a:r>
          </a:p>
          <a:p>
            <a:r>
              <a:rPr lang="en-US" sz="3200" dirty="0" smtClean="0"/>
              <a:t> </a:t>
            </a:r>
            <a:r>
              <a:rPr lang="en-US" sz="3200" dirty="0"/>
              <a:t>Currency conversion fees </a:t>
            </a:r>
            <a:endParaRPr lang="en-US" sz="3200" dirty="0" smtClean="0"/>
          </a:p>
          <a:p>
            <a:r>
              <a:rPr lang="en-US" sz="3200" dirty="0" smtClean="0"/>
              <a:t> </a:t>
            </a:r>
            <a:r>
              <a:rPr lang="en-US" sz="3200" dirty="0"/>
              <a:t>Baggage handling services, other than regular portage/tips </a:t>
            </a:r>
            <a:endParaRPr lang="en-US" sz="3200" dirty="0" smtClean="0"/>
          </a:p>
          <a:p>
            <a:r>
              <a:rPr lang="en-US" sz="3200" dirty="0" smtClean="0"/>
              <a:t> Laundry.</a:t>
            </a:r>
            <a:endParaRPr lang="en-US" sz="3200" dirty="0"/>
          </a:p>
        </p:txBody>
      </p:sp>
    </p:spTree>
    <p:extLst>
      <p:ext uri="{BB962C8B-B14F-4D97-AF65-F5344CB8AC3E}">
        <p14:creationId xmlns:p14="http://schemas.microsoft.com/office/powerpoint/2010/main" val="2730244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Non-Reimbursable Expenses</a:t>
            </a:r>
            <a:endParaRPr lang="en-US" dirty="0"/>
          </a:p>
        </p:txBody>
      </p:sp>
      <p:sp>
        <p:nvSpPr>
          <p:cNvPr id="3" name="Content Placeholder 2"/>
          <p:cNvSpPr>
            <a:spLocks noGrp="1"/>
          </p:cNvSpPr>
          <p:nvPr>
            <p:ph idx="1"/>
          </p:nvPr>
        </p:nvSpPr>
        <p:spPr/>
        <p:txBody>
          <a:bodyPr>
            <a:noAutofit/>
          </a:bodyPr>
          <a:lstStyle/>
          <a:p>
            <a:r>
              <a:rPr lang="en-US" sz="3200" dirty="0"/>
              <a:t>Airline, car, and card membership dues and club fees</a:t>
            </a:r>
            <a:r>
              <a:rPr lang="en-US" sz="3200" dirty="0" smtClean="0"/>
              <a:t>;</a:t>
            </a:r>
          </a:p>
          <a:p>
            <a:r>
              <a:rPr lang="en-US" sz="3200" dirty="0" smtClean="0"/>
              <a:t>Airline </a:t>
            </a:r>
            <a:r>
              <a:rPr lang="en-US" sz="3200" dirty="0"/>
              <a:t>reserved/priority seating fees </a:t>
            </a:r>
          </a:p>
          <a:p>
            <a:r>
              <a:rPr lang="en-US" sz="3200" dirty="0" smtClean="0"/>
              <a:t>Travel </a:t>
            </a:r>
            <a:r>
              <a:rPr lang="en-US" sz="3200" dirty="0"/>
              <a:t>upgrade fees (air, rail, car) </a:t>
            </a:r>
            <a:endParaRPr lang="en-US" sz="3200" dirty="0" smtClean="0"/>
          </a:p>
          <a:p>
            <a:r>
              <a:rPr lang="en-US" sz="3200" dirty="0" smtClean="0"/>
              <a:t>Alcoholic </a:t>
            </a:r>
            <a:r>
              <a:rPr lang="en-US" sz="3200" dirty="0"/>
              <a:t>beverages </a:t>
            </a:r>
            <a:endParaRPr lang="en-US" sz="3200" dirty="0" smtClean="0"/>
          </a:p>
          <a:p>
            <a:r>
              <a:rPr lang="en-US" sz="3200" dirty="0" smtClean="0"/>
              <a:t>Bank </a:t>
            </a:r>
            <a:r>
              <a:rPr lang="en-US" sz="3200" dirty="0"/>
              <a:t>charges for ATM withdrawals, except on international travel </a:t>
            </a:r>
            <a:endParaRPr lang="en-US" sz="3200" dirty="0" smtClean="0"/>
          </a:p>
          <a:p>
            <a:r>
              <a:rPr lang="en-US" sz="3200" dirty="0" smtClean="0"/>
              <a:t>Childcare costs</a:t>
            </a:r>
          </a:p>
          <a:p>
            <a:r>
              <a:rPr lang="en-US" sz="3200" dirty="0" smtClean="0"/>
              <a:t>Clothing </a:t>
            </a:r>
            <a:r>
              <a:rPr lang="en-US" sz="3200" dirty="0"/>
              <a:t>or toiletry items </a:t>
            </a:r>
            <a:endParaRPr lang="en-US" sz="3200" dirty="0" smtClean="0"/>
          </a:p>
        </p:txBody>
      </p:sp>
    </p:spTree>
    <p:extLst>
      <p:ext uri="{BB962C8B-B14F-4D97-AF65-F5344CB8AC3E}">
        <p14:creationId xmlns:p14="http://schemas.microsoft.com/office/powerpoint/2010/main" val="4020342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Non-Reimbursable Expenses</a:t>
            </a:r>
            <a:endParaRPr lang="en-US" dirty="0"/>
          </a:p>
        </p:txBody>
      </p:sp>
      <p:sp>
        <p:nvSpPr>
          <p:cNvPr id="3" name="Content Placeholder 2"/>
          <p:cNvSpPr>
            <a:spLocks noGrp="1"/>
          </p:cNvSpPr>
          <p:nvPr>
            <p:ph idx="1"/>
          </p:nvPr>
        </p:nvSpPr>
        <p:spPr>
          <a:xfrm>
            <a:off x="296260" y="1291130"/>
            <a:ext cx="8551480" cy="5344675"/>
          </a:xfrm>
        </p:spPr>
        <p:txBody>
          <a:bodyPr>
            <a:noAutofit/>
          </a:bodyPr>
          <a:lstStyle/>
          <a:p>
            <a:r>
              <a:rPr lang="en-US" sz="2700" dirty="0" smtClean="0"/>
              <a:t>Commuting </a:t>
            </a:r>
            <a:r>
              <a:rPr lang="en-US" sz="2700" dirty="0"/>
              <a:t>between Residence and Primary Work Station </a:t>
            </a:r>
            <a:endParaRPr lang="en-US" sz="2700" dirty="0" smtClean="0"/>
          </a:p>
          <a:p>
            <a:r>
              <a:rPr lang="en-US" sz="2700" dirty="0" smtClean="0"/>
              <a:t>Country </a:t>
            </a:r>
            <a:r>
              <a:rPr lang="en-US" sz="2700" dirty="0"/>
              <a:t>Club dues </a:t>
            </a:r>
            <a:endParaRPr lang="en-US" sz="2700" dirty="0" smtClean="0"/>
          </a:p>
          <a:p>
            <a:r>
              <a:rPr lang="en-US" sz="2700" dirty="0" smtClean="0"/>
              <a:t> </a:t>
            </a:r>
            <a:r>
              <a:rPr lang="en-US" sz="2700" dirty="0"/>
              <a:t>Expenses related to vacation or personal days taken before, during or after a business trip </a:t>
            </a:r>
            <a:endParaRPr lang="en-US" sz="2700" dirty="0" smtClean="0"/>
          </a:p>
          <a:p>
            <a:r>
              <a:rPr lang="en-US" sz="2700" dirty="0" smtClean="0"/>
              <a:t>Haircuts </a:t>
            </a:r>
            <a:r>
              <a:rPr lang="en-US" sz="2700" dirty="0"/>
              <a:t>and personal </a:t>
            </a:r>
            <a:r>
              <a:rPr lang="en-US" sz="2700" dirty="0" smtClean="0"/>
              <a:t>grooming</a:t>
            </a:r>
          </a:p>
          <a:p>
            <a:r>
              <a:rPr lang="en-US" sz="2700" dirty="0" smtClean="0"/>
              <a:t>Laundry</a:t>
            </a:r>
            <a:r>
              <a:rPr lang="en-US" sz="2700" dirty="0"/>
              <a:t>, cleaning, pressing costs for trips of less than seven days </a:t>
            </a:r>
            <a:endParaRPr lang="en-US" sz="2700" dirty="0" smtClean="0"/>
          </a:p>
          <a:p>
            <a:r>
              <a:rPr lang="en-US" sz="2700" dirty="0" smtClean="0"/>
              <a:t>Loss </a:t>
            </a:r>
            <a:r>
              <a:rPr lang="en-US" sz="2700" dirty="0"/>
              <a:t>Damage Insurance when State </a:t>
            </a:r>
            <a:r>
              <a:rPr lang="en-US" sz="2700" dirty="0" smtClean="0"/>
              <a:t>agency contract rate vehicle is available and another rental car agency is utilized. (In-state Enterprise; Out of State Enterprise and Hertz)</a:t>
            </a:r>
            <a:endParaRPr lang="en-US" sz="2700" dirty="0"/>
          </a:p>
        </p:txBody>
      </p:sp>
    </p:spTree>
    <p:extLst>
      <p:ext uri="{BB962C8B-B14F-4D97-AF65-F5344CB8AC3E}">
        <p14:creationId xmlns:p14="http://schemas.microsoft.com/office/powerpoint/2010/main" val="3597317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solidFill>
                  <a:schemeClr val="bg1"/>
                </a:solidFill>
              </a:rPr>
              <a:t>Travel Website</a:t>
            </a:r>
            <a:endParaRPr lang="en-US" sz="4200" dirty="0">
              <a:solidFill>
                <a:schemeClr val="bg1"/>
              </a:solidFill>
            </a:endParaRPr>
          </a:p>
        </p:txBody>
      </p:sp>
      <p:sp>
        <p:nvSpPr>
          <p:cNvPr id="3" name="Content Placeholder 2"/>
          <p:cNvSpPr>
            <a:spLocks noGrp="1"/>
          </p:cNvSpPr>
          <p:nvPr>
            <p:ph idx="1"/>
          </p:nvPr>
        </p:nvSpPr>
        <p:spPr>
          <a:xfrm>
            <a:off x="296261" y="1291130"/>
            <a:ext cx="8551480" cy="458115"/>
          </a:xfrm>
        </p:spPr>
        <p:txBody>
          <a:bodyPr>
            <a:normAutofit/>
          </a:bodyPr>
          <a:lstStyle/>
          <a:p>
            <a:pPr marL="0" indent="0">
              <a:buNone/>
            </a:pPr>
            <a:r>
              <a:rPr lang="en-US" sz="2400" dirty="0">
                <a:hlinkClick r:id="rId2"/>
              </a:rPr>
              <a:t>http</a:t>
            </a:r>
            <a:r>
              <a:rPr lang="en-US" sz="2400" dirty="0" smtClean="0">
                <a:hlinkClick r:id="rId2"/>
              </a:rPr>
              <a:t>://www.savannahstate.edu/fiscal-affairs/universitytravel.shtml</a:t>
            </a:r>
            <a:endParaRPr lang="en-US" sz="2400" dirty="0"/>
          </a:p>
        </p:txBody>
      </p:sp>
      <p:pic>
        <p:nvPicPr>
          <p:cNvPr id="6" name="Picture 5"/>
          <p:cNvPicPr/>
          <p:nvPr/>
        </p:nvPicPr>
        <p:blipFill rotWithShape="1">
          <a:blip r:embed="rId3"/>
          <a:srcRect l="56637" t="2521" b="834"/>
          <a:stretch/>
        </p:blipFill>
        <p:spPr bwMode="auto">
          <a:xfrm>
            <a:off x="754375" y="1908355"/>
            <a:ext cx="7482545" cy="4949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045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Meals</a:t>
            </a:r>
            <a:endParaRPr lang="en-US" dirty="0"/>
          </a:p>
        </p:txBody>
      </p:sp>
      <p:sp>
        <p:nvSpPr>
          <p:cNvPr id="3" name="Content Placeholder 2"/>
          <p:cNvSpPr>
            <a:spLocks noGrp="1"/>
          </p:cNvSpPr>
          <p:nvPr>
            <p:ph idx="1"/>
          </p:nvPr>
        </p:nvSpPr>
        <p:spPr>
          <a:xfrm>
            <a:off x="296260" y="1291130"/>
            <a:ext cx="8704185" cy="5344675"/>
          </a:xfrm>
        </p:spPr>
        <p:txBody>
          <a:bodyPr>
            <a:noAutofit/>
          </a:bodyPr>
          <a:lstStyle/>
          <a:p>
            <a:r>
              <a:rPr lang="en-US" sz="3200" dirty="0" smtClean="0"/>
              <a:t>Reimbursable on a per diem basis(NOT actual expenses).</a:t>
            </a:r>
          </a:p>
          <a:p>
            <a:r>
              <a:rPr lang="en-US" sz="3200" dirty="0" smtClean="0"/>
              <a:t>Must be more than 50 miles from the University AND residence.</a:t>
            </a:r>
          </a:p>
          <a:p>
            <a:r>
              <a:rPr lang="en-US" sz="3200" dirty="0" smtClean="0"/>
              <a:t>Must subtract meals provided by host, conference, and/or hotel.</a:t>
            </a:r>
          </a:p>
          <a:p>
            <a:r>
              <a:rPr lang="en-US" sz="3200" dirty="0" smtClean="0"/>
              <a:t>Out-of-State</a:t>
            </a:r>
          </a:p>
          <a:p>
            <a:pPr lvl="1"/>
            <a:r>
              <a:rPr lang="en-US" sz="3200" dirty="0" smtClean="0"/>
              <a:t>GSA per diem rate (gsa.gov)</a:t>
            </a:r>
          </a:p>
          <a:p>
            <a:pPr lvl="1"/>
            <a:r>
              <a:rPr lang="en-US" sz="3200" dirty="0" smtClean="0"/>
              <a:t>GSA rate includes incidentals, so $5 must be subtracted.</a:t>
            </a:r>
          </a:p>
          <a:p>
            <a:pPr lvl="1"/>
            <a:endParaRPr lang="en-US" sz="3200" dirty="0"/>
          </a:p>
        </p:txBody>
      </p:sp>
    </p:spTree>
    <p:extLst>
      <p:ext uri="{BB962C8B-B14F-4D97-AF65-F5344CB8AC3E}">
        <p14:creationId xmlns:p14="http://schemas.microsoft.com/office/powerpoint/2010/main" val="4285154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Georgia Per Diems</a:t>
            </a:r>
            <a:endParaRPr lang="en-US" dirty="0"/>
          </a:p>
        </p:txBody>
      </p:sp>
      <p:sp>
        <p:nvSpPr>
          <p:cNvPr id="3" name="Content Placeholder 2"/>
          <p:cNvSpPr>
            <a:spLocks noGrp="1"/>
          </p:cNvSpPr>
          <p:nvPr>
            <p:ph idx="1"/>
          </p:nvPr>
        </p:nvSpPr>
        <p:spPr>
          <a:xfrm>
            <a:off x="457200" y="1443835"/>
            <a:ext cx="8229600" cy="5191970"/>
          </a:xfrm>
        </p:spPr>
        <p:txBody>
          <a:bodyPr>
            <a:normAutofit/>
          </a:bodyPr>
          <a:lstStyle/>
          <a:p>
            <a:r>
              <a:rPr lang="en-US" sz="2400" dirty="0"/>
              <a:t>Per Diem for the State of Georgia, is not based off of the GSA rate but was instead determined by the Statewide Travel Policy</a:t>
            </a:r>
            <a:r>
              <a:rPr lang="en-US" sz="2400" dirty="0" smtClean="0"/>
              <a:t>.</a:t>
            </a:r>
          </a:p>
          <a:p>
            <a:endParaRPr lang="en-US" sz="1400" dirty="0"/>
          </a:p>
          <a:p>
            <a:pPr marL="0" indent="0">
              <a:buNone/>
            </a:pPr>
            <a:r>
              <a:rPr lang="en-US" sz="2400" b="1" i="1" u="sng" dirty="0" smtClean="0"/>
              <a:t>High Cost Areas</a:t>
            </a:r>
            <a:endParaRPr lang="en-US" sz="2400" b="1" i="1" u="sng" dirty="0"/>
          </a:p>
          <a:p>
            <a:r>
              <a:rPr lang="en-US" sz="2600" dirty="0" smtClean="0"/>
              <a:t>Chatham County</a:t>
            </a:r>
          </a:p>
          <a:p>
            <a:r>
              <a:rPr lang="en-US" sz="2600" dirty="0" smtClean="0"/>
              <a:t>Cobb County</a:t>
            </a:r>
          </a:p>
          <a:p>
            <a:r>
              <a:rPr lang="en-US" sz="2600" dirty="0" smtClean="0"/>
              <a:t>DeKalb County</a:t>
            </a:r>
          </a:p>
          <a:p>
            <a:r>
              <a:rPr lang="en-US" sz="2600" dirty="0" smtClean="0"/>
              <a:t>Fulton County</a:t>
            </a:r>
          </a:p>
          <a:p>
            <a:r>
              <a:rPr lang="en-US" sz="2600" dirty="0" smtClean="0"/>
              <a:t>Glynn County</a:t>
            </a:r>
          </a:p>
          <a:p>
            <a:r>
              <a:rPr lang="en-US" sz="2600" dirty="0" smtClean="0"/>
              <a:t>Richmond County </a:t>
            </a:r>
          </a:p>
          <a:p>
            <a:endParaRPr lang="en-US" sz="1400" dirty="0"/>
          </a:p>
        </p:txBody>
      </p:sp>
      <p:pic>
        <p:nvPicPr>
          <p:cNvPr id="5" name="Picture 4" descr="SOG Meal Allowances 2014.pdf - Google Chrome"/>
          <p:cNvPicPr>
            <a:picLocks noChangeAspect="1"/>
          </p:cNvPicPr>
          <p:nvPr/>
        </p:nvPicPr>
        <p:blipFill rotWithShape="1">
          <a:blip r:embed="rId2">
            <a:extLst>
              <a:ext uri="{28A0092B-C50C-407E-A947-70E740481C1C}">
                <a14:useLocalDpi xmlns:a14="http://schemas.microsoft.com/office/drawing/2010/main" val="0"/>
              </a:ext>
            </a:extLst>
          </a:blip>
          <a:srcRect l="33023" t="16325" r="33023" b="13326"/>
          <a:stretch/>
        </p:blipFill>
        <p:spPr>
          <a:xfrm>
            <a:off x="4699472" y="2360064"/>
            <a:ext cx="3440469" cy="4145573"/>
          </a:xfrm>
          <a:prstGeom prst="rect">
            <a:avLst/>
          </a:prstGeom>
          <a:ln w="3810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1406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Lodging</a:t>
            </a:r>
            <a:endParaRPr lang="en-US" dirty="0"/>
          </a:p>
        </p:txBody>
      </p:sp>
      <p:sp>
        <p:nvSpPr>
          <p:cNvPr id="3" name="Content Placeholder 2"/>
          <p:cNvSpPr>
            <a:spLocks noGrp="1"/>
          </p:cNvSpPr>
          <p:nvPr>
            <p:ph idx="1"/>
          </p:nvPr>
        </p:nvSpPr>
        <p:spPr>
          <a:xfrm>
            <a:off x="457200" y="1443835"/>
            <a:ext cx="8229600" cy="5191970"/>
          </a:xfrm>
        </p:spPr>
        <p:txBody>
          <a:bodyPr>
            <a:normAutofit/>
          </a:bodyPr>
          <a:lstStyle/>
          <a:p>
            <a:r>
              <a:rPr lang="en-US" sz="3600" dirty="0" smtClean="0"/>
              <a:t>Destination must be located more than 50 miles from both their headquarters(work place) AND residence.</a:t>
            </a:r>
          </a:p>
          <a:p>
            <a:r>
              <a:rPr lang="en-US" sz="3600" dirty="0" smtClean="0"/>
              <a:t>Government/Conference rate should be utilized.</a:t>
            </a:r>
          </a:p>
          <a:p>
            <a:r>
              <a:rPr lang="en-US" sz="3600" b="1" i="1" dirty="0" smtClean="0"/>
              <a:t>Itemized</a:t>
            </a:r>
            <a:r>
              <a:rPr lang="en-US" sz="3600" i="1" dirty="0" smtClean="0"/>
              <a:t> </a:t>
            </a:r>
            <a:r>
              <a:rPr lang="en-US" sz="3600" dirty="0" smtClean="0"/>
              <a:t>folio hotel receipt must be submitted along with expense statement.</a:t>
            </a:r>
            <a:endParaRPr lang="en-US" sz="3600" dirty="0"/>
          </a:p>
        </p:txBody>
      </p:sp>
    </p:spTree>
    <p:extLst>
      <p:ext uri="{BB962C8B-B14F-4D97-AF65-F5344CB8AC3E}">
        <p14:creationId xmlns:p14="http://schemas.microsoft.com/office/powerpoint/2010/main" val="204068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Lodging- Tax Exemption</a:t>
            </a:r>
            <a:endParaRPr lang="en-US" dirty="0"/>
          </a:p>
        </p:txBody>
      </p:sp>
      <p:sp>
        <p:nvSpPr>
          <p:cNvPr id="3" name="Content Placeholder 2"/>
          <p:cNvSpPr>
            <a:spLocks noGrp="1"/>
          </p:cNvSpPr>
          <p:nvPr>
            <p:ph idx="1"/>
          </p:nvPr>
        </p:nvSpPr>
        <p:spPr>
          <a:xfrm>
            <a:off x="457200" y="1443835"/>
            <a:ext cx="8229600" cy="5191970"/>
          </a:xfrm>
        </p:spPr>
        <p:txBody>
          <a:bodyPr>
            <a:normAutofit/>
          </a:bodyPr>
          <a:lstStyle/>
          <a:p>
            <a:r>
              <a:rPr lang="en-US" sz="3400" dirty="0" smtClean="0"/>
              <a:t>We are taxed exempt in the State of Georgia.( Sales and Occupancy Taxes).</a:t>
            </a:r>
          </a:p>
          <a:p>
            <a:r>
              <a:rPr lang="en-US" sz="3400" dirty="0" smtClean="0"/>
              <a:t>We are also exempt from paying Florida Sales Taxes.</a:t>
            </a:r>
          </a:p>
          <a:p>
            <a:r>
              <a:rPr lang="en-US" sz="3400" dirty="0" smtClean="0"/>
              <a:t>Exemption forms are found on the University Travel website and must be presented at check-in.</a:t>
            </a:r>
          </a:p>
          <a:p>
            <a:r>
              <a:rPr lang="en-US" sz="3400" dirty="0" smtClean="0"/>
              <a:t>$5 transportation tax(hotel/motel tax) is reimbursable. </a:t>
            </a:r>
            <a:endParaRPr lang="en-US" sz="3400" dirty="0"/>
          </a:p>
        </p:txBody>
      </p:sp>
    </p:spTree>
    <p:extLst>
      <p:ext uri="{BB962C8B-B14F-4D97-AF65-F5344CB8AC3E}">
        <p14:creationId xmlns:p14="http://schemas.microsoft.com/office/powerpoint/2010/main" val="1964355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 of Motor Pool, Rental, and Personal Vehicles </a:t>
            </a:r>
            <a:endParaRPr lang="en-US" sz="2800" dirty="0"/>
          </a:p>
        </p:txBody>
      </p:sp>
      <p:sp>
        <p:nvSpPr>
          <p:cNvPr id="3" name="Content Placeholder 2"/>
          <p:cNvSpPr>
            <a:spLocks noGrp="1"/>
          </p:cNvSpPr>
          <p:nvPr>
            <p:ph idx="1"/>
          </p:nvPr>
        </p:nvSpPr>
        <p:spPr>
          <a:xfrm>
            <a:off x="296260" y="1443835"/>
            <a:ext cx="8390540" cy="5039265"/>
          </a:xfrm>
        </p:spPr>
        <p:txBody>
          <a:bodyPr>
            <a:normAutofit/>
          </a:bodyPr>
          <a:lstStyle/>
          <a:p>
            <a:r>
              <a:rPr lang="en-US" sz="3800" dirty="0" smtClean="0"/>
              <a:t>A motor pool vehicle should be the first option.</a:t>
            </a:r>
          </a:p>
          <a:p>
            <a:r>
              <a:rPr lang="en-US" sz="3800" dirty="0" smtClean="0"/>
              <a:t>An approved TA is needed to reserve a vehicle online via eReservations.</a:t>
            </a:r>
          </a:p>
          <a:p>
            <a:r>
              <a:rPr lang="en-US" sz="3800" dirty="0" smtClean="0"/>
              <a:t>eReservations</a:t>
            </a:r>
            <a:r>
              <a:rPr lang="en-US" sz="3800" dirty="0"/>
              <a:t> website </a:t>
            </a:r>
            <a:r>
              <a:rPr lang="en-US" sz="3800" dirty="0">
                <a:hlinkClick r:id="rId2"/>
              </a:rPr>
              <a:t>https://</a:t>
            </a:r>
            <a:r>
              <a:rPr lang="en-US" sz="3800" dirty="0" smtClean="0">
                <a:hlinkClick r:id="rId2"/>
              </a:rPr>
              <a:t>simba.savannahstate.edu/forms/transportation/reservation_request.aspx</a:t>
            </a:r>
            <a:endParaRPr lang="en-US" sz="3800" dirty="0" smtClean="0"/>
          </a:p>
          <a:p>
            <a:endParaRPr lang="en-US" sz="3800" dirty="0"/>
          </a:p>
          <a:p>
            <a:endParaRPr lang="en-US" sz="3800" dirty="0" smtClean="0"/>
          </a:p>
        </p:txBody>
      </p:sp>
    </p:spTree>
    <p:extLst>
      <p:ext uri="{BB962C8B-B14F-4D97-AF65-F5344CB8AC3E}">
        <p14:creationId xmlns:p14="http://schemas.microsoft.com/office/powerpoint/2010/main" val="2648682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074717"/>
            <a:ext cx="8229600" cy="1143000"/>
          </a:xfrm>
        </p:spPr>
        <p:txBody>
          <a:bodyPr>
            <a:normAutofit/>
          </a:bodyPr>
          <a:lstStyle/>
          <a:p>
            <a:r>
              <a:rPr lang="en-US" sz="1800" b="1" dirty="0" smtClean="0"/>
              <a:t>Derrick Davis</a:t>
            </a:r>
            <a:r>
              <a:rPr lang="en-US" sz="1600" b="1" dirty="0" smtClean="0"/>
              <a:t/>
            </a:r>
            <a:br>
              <a:rPr lang="en-US" sz="1600" b="1" dirty="0" smtClean="0"/>
            </a:br>
            <a:r>
              <a:rPr lang="en-US" sz="1600" b="1" dirty="0" smtClean="0"/>
              <a:t>Parking and Transportation Manager/ Risk Management</a:t>
            </a:r>
            <a:br>
              <a:rPr lang="en-US" sz="1600" b="1" dirty="0" smtClean="0"/>
            </a:br>
            <a:r>
              <a:rPr lang="en-US" sz="1600" b="1" dirty="0" smtClean="0"/>
              <a:t>X-3111 or </a:t>
            </a:r>
            <a:r>
              <a:rPr lang="en-US" sz="1600" b="1" dirty="0" smtClean="0">
                <a:hlinkClick r:id="rId2"/>
              </a:rPr>
              <a:t>davisde@savannahstate.edu</a:t>
            </a:r>
            <a:r>
              <a:rPr lang="en-US" sz="1600" b="1" dirty="0" smtClean="0"/>
              <a:t/>
            </a:r>
            <a:br>
              <a:rPr lang="en-US" sz="1600" b="1" dirty="0" smtClean="0"/>
            </a:br>
            <a:r>
              <a:rPr lang="en-US" sz="1600" u="sng" dirty="0">
                <a:hlinkClick r:id="rId3"/>
              </a:rPr>
              <a:t>http://www.savannahstate.edu/risk/vehicle-training.shtml</a:t>
            </a:r>
            <a:endParaRPr lang="en-US" sz="1600" b="1" dirty="0"/>
          </a:p>
        </p:txBody>
      </p:sp>
      <p:sp>
        <p:nvSpPr>
          <p:cNvPr id="3" name="Content Placeholder 2"/>
          <p:cNvSpPr>
            <a:spLocks noGrp="1"/>
          </p:cNvSpPr>
          <p:nvPr>
            <p:ph sz="half" idx="1"/>
          </p:nvPr>
        </p:nvSpPr>
        <p:spPr>
          <a:xfrm>
            <a:off x="143555" y="2217717"/>
            <a:ext cx="5191970" cy="4525963"/>
          </a:xfrm>
        </p:spPr>
        <p:txBody>
          <a:bodyPr>
            <a:noAutofit/>
          </a:bodyPr>
          <a:lstStyle/>
          <a:p>
            <a:r>
              <a:rPr lang="en-US" sz="2200" dirty="0" smtClean="0"/>
              <a:t>The link above will take you to a DOAS video that discusses the Office of Fleet Management and Insurance Coverage.</a:t>
            </a:r>
          </a:p>
          <a:p>
            <a:r>
              <a:rPr lang="en-US" sz="2200" dirty="0" smtClean="0"/>
              <a:t>The ‘yellow’ card, pictured to the right, </a:t>
            </a:r>
            <a:r>
              <a:rPr lang="en-US" sz="2200" dirty="0"/>
              <a:t>can be used if a person is driving their personal vehicle for official SSU business</a:t>
            </a:r>
            <a:r>
              <a:rPr lang="en-US" sz="2200" dirty="0" smtClean="0"/>
              <a:t>.</a:t>
            </a:r>
          </a:p>
          <a:p>
            <a:r>
              <a:rPr lang="en-US" sz="2200" dirty="0"/>
              <a:t>This card is in all fleet and motor pool vehicles and if an individual is using their personal vehicle, they should use this yellow card as their insurance card, but </a:t>
            </a:r>
            <a:r>
              <a:rPr lang="en-US" sz="2200" b="1" dirty="0"/>
              <a:t>only if they are performing office job duties.</a:t>
            </a:r>
            <a:endParaRPr lang="en-US" sz="2200" dirty="0" smtClean="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35525" y="2217717"/>
            <a:ext cx="3310598" cy="4284304"/>
          </a:xfrm>
        </p:spPr>
      </p:pic>
    </p:spTree>
    <p:extLst>
      <p:ext uri="{BB962C8B-B14F-4D97-AF65-F5344CB8AC3E}">
        <p14:creationId xmlns:p14="http://schemas.microsoft.com/office/powerpoint/2010/main" val="4105572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Use of Motor Pool, Rental, and Personal Vehicles </a:t>
            </a:r>
            <a:endParaRPr lang="en-US" dirty="0"/>
          </a:p>
        </p:txBody>
      </p:sp>
      <p:sp>
        <p:nvSpPr>
          <p:cNvPr id="3" name="Content Placeholder 2"/>
          <p:cNvSpPr>
            <a:spLocks noGrp="1"/>
          </p:cNvSpPr>
          <p:nvPr>
            <p:ph idx="1"/>
          </p:nvPr>
        </p:nvSpPr>
        <p:spPr>
          <a:xfrm>
            <a:off x="457200" y="1443835"/>
            <a:ext cx="8229600" cy="5191970"/>
          </a:xfrm>
        </p:spPr>
        <p:txBody>
          <a:bodyPr>
            <a:normAutofit/>
          </a:bodyPr>
          <a:lstStyle/>
          <a:p>
            <a:r>
              <a:rPr lang="en-US" sz="3000" dirty="0"/>
              <a:t>If a motor pool </a:t>
            </a:r>
            <a:r>
              <a:rPr lang="en-US" sz="3000" dirty="0" smtClean="0"/>
              <a:t>vehicle is </a:t>
            </a:r>
            <a:r>
              <a:rPr lang="en-US" sz="3000" dirty="0"/>
              <a:t>not available </a:t>
            </a:r>
            <a:r>
              <a:rPr lang="en-US" sz="3000" dirty="0" smtClean="0"/>
              <a:t>a </a:t>
            </a:r>
            <a:r>
              <a:rPr lang="en-US" sz="3000" dirty="0"/>
              <a:t>vehicle will be outsourced from Enterprise by </a:t>
            </a:r>
            <a:r>
              <a:rPr lang="en-US" sz="3000" dirty="0" smtClean="0"/>
              <a:t>Procurement</a:t>
            </a:r>
            <a:r>
              <a:rPr lang="en-US" sz="3000" dirty="0"/>
              <a:t>.</a:t>
            </a:r>
          </a:p>
          <a:p>
            <a:r>
              <a:rPr lang="en-US" sz="3000" dirty="0"/>
              <a:t>If you choose to rent a vehicle, we can only reimburse for Enterprise and Hertz( NO EXCEPTIONS</a:t>
            </a:r>
            <a:r>
              <a:rPr lang="en-US" sz="3000" dirty="0" smtClean="0"/>
              <a:t>!!!!)</a:t>
            </a:r>
          </a:p>
          <a:p>
            <a:pPr marL="0" indent="0">
              <a:buNone/>
            </a:pPr>
            <a:r>
              <a:rPr lang="en-US" sz="3000" dirty="0" smtClean="0"/>
              <a:t>Key rule for rentals: DENY EVERYTHING</a:t>
            </a:r>
          </a:p>
          <a:p>
            <a:r>
              <a:rPr lang="en-US" sz="2400" dirty="0" smtClean="0"/>
              <a:t>Insurance(Only in effect while on official State business)</a:t>
            </a:r>
          </a:p>
          <a:p>
            <a:r>
              <a:rPr lang="en-US" sz="2400" dirty="0" smtClean="0"/>
              <a:t>GPS</a:t>
            </a:r>
          </a:p>
          <a:p>
            <a:r>
              <a:rPr lang="en-US" sz="2400" dirty="0" smtClean="0"/>
              <a:t>Upgrades( Unless free)</a:t>
            </a:r>
          </a:p>
          <a:p>
            <a:pPr marL="0" indent="0">
              <a:buNone/>
            </a:pPr>
            <a:endParaRPr lang="en-US" dirty="0"/>
          </a:p>
          <a:p>
            <a:endParaRPr lang="en-US" dirty="0"/>
          </a:p>
        </p:txBody>
      </p:sp>
    </p:spTree>
    <p:extLst>
      <p:ext uri="{BB962C8B-B14F-4D97-AF65-F5344CB8AC3E}">
        <p14:creationId xmlns:p14="http://schemas.microsoft.com/office/powerpoint/2010/main" val="2862270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white"/>
                </a:solidFill>
              </a:rPr>
              <a:t>Use </a:t>
            </a:r>
            <a:r>
              <a:rPr lang="en-US" sz="2800" dirty="0" smtClean="0">
                <a:solidFill>
                  <a:prstClr val="white"/>
                </a:solidFill>
              </a:rPr>
              <a:t>Personal </a:t>
            </a:r>
            <a:r>
              <a:rPr lang="en-US" sz="2800" dirty="0">
                <a:solidFill>
                  <a:prstClr val="white"/>
                </a:solidFill>
              </a:rPr>
              <a:t>Vehicles </a:t>
            </a:r>
            <a:endParaRPr lang="en-US" sz="2800" dirty="0"/>
          </a:p>
        </p:txBody>
      </p:sp>
      <p:sp>
        <p:nvSpPr>
          <p:cNvPr id="3" name="Content Placeholder 2"/>
          <p:cNvSpPr>
            <a:spLocks noGrp="1"/>
          </p:cNvSpPr>
          <p:nvPr>
            <p:ph idx="1"/>
          </p:nvPr>
        </p:nvSpPr>
        <p:spPr>
          <a:xfrm>
            <a:off x="457200" y="1443835"/>
            <a:ext cx="8229600" cy="5191970"/>
          </a:xfrm>
        </p:spPr>
        <p:txBody>
          <a:bodyPr>
            <a:normAutofit/>
          </a:bodyPr>
          <a:lstStyle/>
          <a:p>
            <a:r>
              <a:rPr lang="en-US" sz="3000" dirty="0" smtClean="0"/>
              <a:t>Least expensive option and no temporary fleet vehicles are available.</a:t>
            </a:r>
          </a:p>
          <a:p>
            <a:r>
              <a:rPr lang="en-US" sz="3000" dirty="0" smtClean="0"/>
              <a:t>Reimbursement rates: (Fuel is not reimbursed)</a:t>
            </a:r>
          </a:p>
          <a:p>
            <a:pPr marL="0" indent="0">
              <a:buNone/>
            </a:pPr>
            <a:r>
              <a:rPr lang="en-US" sz="2200" dirty="0" smtClean="0"/>
              <a:t>	</a:t>
            </a:r>
            <a:r>
              <a:rPr lang="en-US" sz="2400" dirty="0" smtClean="0"/>
              <a:t>$0.535 within a 50 mile radius</a:t>
            </a:r>
          </a:p>
          <a:p>
            <a:pPr marL="0" indent="0">
              <a:buNone/>
            </a:pPr>
            <a:r>
              <a:rPr lang="en-US" sz="2400" dirty="0" smtClean="0"/>
              <a:t>	$0.17 outside of the 50 mile radius</a:t>
            </a:r>
          </a:p>
          <a:p>
            <a:r>
              <a:rPr lang="en-US" sz="3000" dirty="0" smtClean="0"/>
              <a:t>Commute miles must be deducted on normal work days.</a:t>
            </a:r>
          </a:p>
          <a:p>
            <a:r>
              <a:rPr lang="en-US" sz="3000" dirty="0" smtClean="0"/>
              <a:t>Submit Car Cost Comparison with TA and expense statement.</a:t>
            </a:r>
          </a:p>
          <a:p>
            <a:pPr marL="0" indent="0">
              <a:buNone/>
            </a:pPr>
            <a:r>
              <a:rPr lang="en-US" dirty="0"/>
              <a:t> </a:t>
            </a:r>
            <a:r>
              <a:rPr lang="en-US" dirty="0" smtClean="0"/>
              <a:t>                        </a:t>
            </a:r>
            <a:r>
              <a:rPr lang="en-US" sz="2200" dirty="0" smtClean="0">
                <a:hlinkClick r:id="rId2"/>
              </a:rPr>
              <a:t>http</a:t>
            </a:r>
            <a:r>
              <a:rPr lang="en-US" sz="2200" dirty="0">
                <a:hlinkClick r:id="rId2"/>
              </a:rPr>
              <a:t>://ssl.doas.state.ga.us/vehcostcomp</a:t>
            </a:r>
            <a:r>
              <a:rPr lang="en-US" sz="2200" dirty="0" smtClean="0">
                <a:hlinkClick r:id="rId2"/>
              </a:rPr>
              <a:t>/</a:t>
            </a:r>
            <a:endParaRPr lang="en-US" sz="22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dirty="0"/>
          </a:p>
        </p:txBody>
      </p:sp>
    </p:spTree>
    <p:extLst>
      <p:ext uri="{BB962C8B-B14F-4D97-AF65-F5344CB8AC3E}">
        <p14:creationId xmlns:p14="http://schemas.microsoft.com/office/powerpoint/2010/main" val="2053544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Travel</a:t>
            </a:r>
            <a:endParaRPr lang="en-US" dirty="0"/>
          </a:p>
        </p:txBody>
      </p:sp>
      <p:sp>
        <p:nvSpPr>
          <p:cNvPr id="3" name="Content Placeholder 2"/>
          <p:cNvSpPr>
            <a:spLocks noGrp="1"/>
          </p:cNvSpPr>
          <p:nvPr>
            <p:ph idx="1"/>
          </p:nvPr>
        </p:nvSpPr>
        <p:spPr>
          <a:xfrm>
            <a:off x="296260" y="1443835"/>
            <a:ext cx="8390540" cy="5191970"/>
          </a:xfrm>
        </p:spPr>
        <p:txBody>
          <a:bodyPr/>
          <a:lstStyle/>
          <a:p>
            <a:r>
              <a:rPr lang="en-US" sz="3400" dirty="0" smtClean="0"/>
              <a:t>Must be purchased at least 14 days in advance.</a:t>
            </a:r>
          </a:p>
          <a:p>
            <a:r>
              <a:rPr lang="en-US" sz="3400" dirty="0" smtClean="0"/>
              <a:t>Change in ticket or cancellation of a ticket requires a business justification.</a:t>
            </a:r>
          </a:p>
          <a:p>
            <a:r>
              <a:rPr lang="en-US" sz="3400" dirty="0" smtClean="0"/>
              <a:t>Tickets and quotes should be obtained thorough the following:</a:t>
            </a:r>
          </a:p>
          <a:p>
            <a:pPr lvl="1"/>
            <a:r>
              <a:rPr lang="en-US" sz="2700" dirty="0" smtClean="0"/>
              <a:t>Maria at Summit Cruise &amp; Travel at 912-961-0979</a:t>
            </a:r>
          </a:p>
          <a:p>
            <a:pPr lvl="1"/>
            <a:r>
              <a:rPr lang="en-US" sz="2700" dirty="0" smtClean="0"/>
              <a:t>Becky or Margaret at Four Seasons at 912-598-8000</a:t>
            </a:r>
          </a:p>
          <a:p>
            <a:pPr marL="457200" lvl="1" indent="0">
              <a:buNone/>
            </a:pPr>
            <a:endParaRPr lang="en-US" dirty="0" smtClean="0"/>
          </a:p>
        </p:txBody>
      </p:sp>
    </p:spTree>
    <p:extLst>
      <p:ext uri="{BB962C8B-B14F-4D97-AF65-F5344CB8AC3E}">
        <p14:creationId xmlns:p14="http://schemas.microsoft.com/office/powerpoint/2010/main" val="786289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57" y="148130"/>
            <a:ext cx="8229600" cy="1143000"/>
          </a:xfrm>
        </p:spPr>
        <p:txBody>
          <a:bodyPr>
            <a:normAutofit/>
          </a:bodyPr>
          <a:lstStyle/>
          <a:p>
            <a:r>
              <a:rPr lang="en-US" sz="4200" dirty="0" smtClean="0"/>
              <a:t>Air Travel</a:t>
            </a:r>
            <a:endParaRPr lang="en-US" sz="4200" dirty="0"/>
          </a:p>
        </p:txBody>
      </p:sp>
      <p:sp>
        <p:nvSpPr>
          <p:cNvPr id="3" name="Content Placeholder 2"/>
          <p:cNvSpPr>
            <a:spLocks noGrp="1"/>
          </p:cNvSpPr>
          <p:nvPr>
            <p:ph idx="1"/>
          </p:nvPr>
        </p:nvSpPr>
        <p:spPr>
          <a:xfrm>
            <a:off x="457457" y="1291130"/>
            <a:ext cx="8229600" cy="5191970"/>
          </a:xfrm>
        </p:spPr>
        <p:txBody>
          <a:bodyPr>
            <a:noAutofit/>
          </a:bodyPr>
          <a:lstStyle/>
          <a:p>
            <a:r>
              <a:rPr lang="en-US" sz="3200" dirty="0" smtClean="0"/>
              <a:t>Travelers should use nonrefundable fare whenever possible.</a:t>
            </a:r>
          </a:p>
          <a:p>
            <a:r>
              <a:rPr lang="en-US" sz="3200" dirty="0" smtClean="0"/>
              <a:t>Any upgrades will be at the traveler’s expense.</a:t>
            </a:r>
          </a:p>
          <a:p>
            <a:r>
              <a:rPr lang="en-US" sz="3200" dirty="0" smtClean="0"/>
              <a:t>Business and first class tickets are not reimbursable for domestic flights.</a:t>
            </a:r>
          </a:p>
          <a:p>
            <a:r>
              <a:rPr lang="en-US" sz="3200" dirty="0" smtClean="0"/>
              <a:t>First class travel reimbursement is prohibited but business class is allowed for international flights.</a:t>
            </a:r>
          </a:p>
          <a:p>
            <a:r>
              <a:rPr lang="en-US" sz="3200" dirty="0" smtClean="0"/>
              <a:t>The cost of one checked bag is reimbursable ( excluding excess weight baggage).</a:t>
            </a:r>
          </a:p>
          <a:p>
            <a:endParaRPr lang="en-US" sz="3200" dirty="0"/>
          </a:p>
        </p:txBody>
      </p:sp>
    </p:spTree>
    <p:extLst>
      <p:ext uri="{BB962C8B-B14F-4D97-AF65-F5344CB8AC3E}">
        <p14:creationId xmlns:p14="http://schemas.microsoft.com/office/powerpoint/2010/main" val="3268285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rotWithShape="1">
          <a:blip r:embed="rId2"/>
          <a:srcRect l="56637" t="2521" b="834"/>
          <a:stretch/>
        </p:blipFill>
        <p:spPr bwMode="auto">
          <a:xfrm>
            <a:off x="448965" y="1443835"/>
            <a:ext cx="7787955" cy="5191970"/>
          </a:xfrm>
          <a:prstGeom prst="rect">
            <a:avLst/>
          </a:prstGeom>
          <a:ln>
            <a:noFill/>
          </a:ln>
          <a:extLst>
            <a:ext uri="{53640926-AAD7-44D8-BBD7-CCE9431645EC}">
              <a14:shadowObscured xmlns:a14="http://schemas.microsoft.com/office/drawing/2010/main"/>
            </a:ext>
          </a:extLst>
        </p:spPr>
      </p:pic>
      <p:cxnSp>
        <p:nvCxnSpPr>
          <p:cNvPr id="11" name="Straight Arrow Connector 10"/>
          <p:cNvCxnSpPr/>
          <p:nvPr/>
        </p:nvCxnSpPr>
        <p:spPr>
          <a:xfrm flipH="1">
            <a:off x="5335525" y="4345230"/>
            <a:ext cx="1517900" cy="916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11978" y="5261460"/>
            <a:ext cx="2576251" cy="305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3425" y="2492952"/>
            <a:ext cx="2290575" cy="2137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Familiarize yourself with the new Travel Regulations from the State of Georgia policy via these links.</a:t>
            </a:r>
            <a:endParaRPr lang="en-US" dirty="0">
              <a:solidFill>
                <a:schemeClr val="bg1"/>
              </a:solidFill>
            </a:endParaRPr>
          </a:p>
        </p:txBody>
      </p:sp>
    </p:spTree>
    <p:extLst>
      <p:ext uri="{BB962C8B-B14F-4D97-AF65-F5344CB8AC3E}">
        <p14:creationId xmlns:p14="http://schemas.microsoft.com/office/powerpoint/2010/main" val="1217965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300835"/>
            <a:ext cx="8229600" cy="1143000"/>
          </a:xfrm>
        </p:spPr>
        <p:txBody>
          <a:bodyPr>
            <a:normAutofit/>
          </a:bodyPr>
          <a:lstStyle/>
          <a:p>
            <a:r>
              <a:rPr lang="en-US" sz="2600" dirty="0" smtClean="0"/>
              <a:t>Combining Personal Travel with State Business Travel</a:t>
            </a:r>
            <a:endParaRPr lang="en-US" sz="2600" dirty="0"/>
          </a:p>
        </p:txBody>
      </p:sp>
      <p:sp>
        <p:nvSpPr>
          <p:cNvPr id="3" name="Content Placeholder 2"/>
          <p:cNvSpPr>
            <a:spLocks noGrp="1"/>
          </p:cNvSpPr>
          <p:nvPr>
            <p:ph idx="1"/>
          </p:nvPr>
        </p:nvSpPr>
        <p:spPr>
          <a:xfrm>
            <a:off x="457200" y="1443835"/>
            <a:ext cx="8229600" cy="5191970"/>
          </a:xfrm>
        </p:spPr>
        <p:txBody>
          <a:bodyPr>
            <a:normAutofit/>
          </a:bodyPr>
          <a:lstStyle/>
          <a:p>
            <a:r>
              <a:rPr lang="en-US" sz="3600" dirty="0" smtClean="0"/>
              <a:t>Reimbursement will not exceed the amount of what it would have cost the state if the traveler did not combine personal with business travel.</a:t>
            </a:r>
          </a:p>
          <a:p>
            <a:r>
              <a:rPr lang="en-US" sz="3600" dirty="0" smtClean="0"/>
              <a:t>When combining personal travel and State business travel, baggage and luggage fees should be allocated accordingly, and be reasonable under the circumstances.</a:t>
            </a:r>
            <a:endParaRPr lang="en-US" sz="3600" dirty="0"/>
          </a:p>
        </p:txBody>
      </p:sp>
    </p:spTree>
    <p:extLst>
      <p:ext uri="{BB962C8B-B14F-4D97-AF65-F5344CB8AC3E}">
        <p14:creationId xmlns:p14="http://schemas.microsoft.com/office/powerpoint/2010/main" val="341232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785" y="3887115"/>
            <a:ext cx="8383220" cy="1679755"/>
          </a:xfrm>
        </p:spPr>
        <p:txBody>
          <a:bodyPr>
            <a:noAutofit/>
          </a:bodyPr>
          <a:lstStyle/>
          <a:p>
            <a:r>
              <a:rPr lang="en-US" sz="5000" dirty="0" smtClean="0">
                <a:solidFill>
                  <a:schemeClr val="tx2">
                    <a:lumMod val="50000"/>
                  </a:schemeClr>
                </a:solidFill>
              </a:rPr>
              <a:t>The Budget Approval Process </a:t>
            </a:r>
            <a:endParaRPr lang="en-US" sz="5000" dirty="0">
              <a:solidFill>
                <a:schemeClr val="tx2">
                  <a:lumMod val="50000"/>
                </a:schemeClr>
              </a:solidFill>
            </a:endParaRPr>
          </a:p>
        </p:txBody>
      </p:sp>
      <p:sp>
        <p:nvSpPr>
          <p:cNvPr id="5" name="Subtitle 4"/>
          <p:cNvSpPr>
            <a:spLocks noGrp="1"/>
          </p:cNvSpPr>
          <p:nvPr>
            <p:ph type="subTitle" idx="1"/>
          </p:nvPr>
        </p:nvSpPr>
        <p:spPr/>
        <p:txBody>
          <a:bodyPr/>
          <a:lstStyle/>
          <a:p>
            <a:r>
              <a:rPr lang="en-US" dirty="0" smtClean="0"/>
              <a:t>Travel Authorization </a:t>
            </a:r>
            <a:endParaRPr lang="en-US" dirty="0"/>
          </a:p>
        </p:txBody>
      </p:sp>
    </p:spTree>
    <p:extLst>
      <p:ext uri="{BB962C8B-B14F-4D97-AF65-F5344CB8AC3E}">
        <p14:creationId xmlns:p14="http://schemas.microsoft.com/office/powerpoint/2010/main" val="68768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15" y="222195"/>
            <a:ext cx="7177135" cy="1143000"/>
          </a:xfrm>
        </p:spPr>
        <p:txBody>
          <a:bodyPr/>
          <a:lstStyle/>
          <a:p>
            <a:r>
              <a:rPr lang="en-US" dirty="0" smtClean="0">
                <a:solidFill>
                  <a:schemeClr val="bg1"/>
                </a:solidFill>
              </a:rPr>
              <a:t>TA Approval Per Budget</a:t>
            </a:r>
            <a:endParaRPr lang="en-US" dirty="0">
              <a:solidFill>
                <a:schemeClr val="bg1"/>
              </a:solidFill>
            </a:endParaRPr>
          </a:p>
        </p:txBody>
      </p:sp>
      <p:sp>
        <p:nvSpPr>
          <p:cNvPr id="3" name="Content Placeholder 2"/>
          <p:cNvSpPr>
            <a:spLocks noGrp="1"/>
          </p:cNvSpPr>
          <p:nvPr>
            <p:ph idx="1"/>
          </p:nvPr>
        </p:nvSpPr>
        <p:spPr>
          <a:xfrm>
            <a:off x="448965" y="1365195"/>
            <a:ext cx="8398774" cy="5191970"/>
          </a:xfrm>
        </p:spPr>
        <p:txBody>
          <a:bodyPr>
            <a:noAutofit/>
          </a:bodyPr>
          <a:lstStyle/>
          <a:p>
            <a:r>
              <a:rPr lang="en-US" sz="3000" dirty="0" smtClean="0"/>
              <a:t>Documentation Needed:</a:t>
            </a:r>
            <a:endParaRPr lang="en-US" sz="2400" dirty="0" smtClean="0"/>
          </a:p>
          <a:p>
            <a:pPr lvl="1"/>
            <a:r>
              <a:rPr lang="en-US" sz="2400" dirty="0" smtClean="0"/>
              <a:t>Location and dates of event</a:t>
            </a:r>
          </a:p>
          <a:p>
            <a:pPr lvl="1"/>
            <a:r>
              <a:rPr lang="en-US" sz="2400" dirty="0" smtClean="0"/>
              <a:t>Completed Car Cost Comparison Form (if the Personal Vehicle Box is checked)</a:t>
            </a:r>
          </a:p>
          <a:p>
            <a:pPr lvl="2"/>
            <a:r>
              <a:rPr lang="en-US" dirty="0" smtClean="0"/>
              <a:t>Always select “Yes” on question 4</a:t>
            </a:r>
          </a:p>
          <a:p>
            <a:pPr lvl="1"/>
            <a:r>
              <a:rPr lang="en-US" sz="2400" dirty="0" smtClean="0"/>
              <a:t>Vehicle Cost Estimate (if the Pooled/Rental Vehicle Box is checked)</a:t>
            </a:r>
          </a:p>
          <a:p>
            <a:pPr lvl="1"/>
            <a:r>
              <a:rPr lang="en-US" sz="2400" dirty="0" smtClean="0"/>
              <a:t>Airfare Estimate (if the Airfare Box is checked)</a:t>
            </a:r>
          </a:p>
          <a:p>
            <a:pPr lvl="1"/>
            <a:r>
              <a:rPr lang="en-US" sz="2400" dirty="0" smtClean="0"/>
              <a:t>Hotel Confirmation (if applicable)</a:t>
            </a:r>
          </a:p>
          <a:p>
            <a:pPr lvl="1"/>
            <a:r>
              <a:rPr lang="en-US" sz="2400" dirty="0" smtClean="0"/>
              <a:t>Registration Form (if applicable)</a:t>
            </a:r>
          </a:p>
          <a:p>
            <a:pPr marL="342900" lvl="1" indent="0">
              <a:buNone/>
            </a:pPr>
            <a:r>
              <a:rPr lang="en-US" sz="2400" dirty="0" smtClean="0"/>
              <a:t>NOTE: A Travel Authority Form is only for an individual employee’s personal travel expenses</a:t>
            </a:r>
          </a:p>
        </p:txBody>
      </p:sp>
    </p:spTree>
    <p:extLst>
      <p:ext uri="{BB962C8B-B14F-4D97-AF65-F5344CB8AC3E}">
        <p14:creationId xmlns:p14="http://schemas.microsoft.com/office/powerpoint/2010/main" val="2311276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22195"/>
            <a:ext cx="7177135" cy="1143000"/>
          </a:xfrm>
        </p:spPr>
        <p:txBody>
          <a:bodyPr/>
          <a:lstStyle/>
          <a:p>
            <a:r>
              <a:rPr lang="en-US" dirty="0" smtClean="0">
                <a:solidFill>
                  <a:schemeClr val="bg1"/>
                </a:solidFill>
              </a:rPr>
              <a:t>TA Approval Per Budget</a:t>
            </a:r>
            <a:endParaRPr lang="en-US" dirty="0">
              <a:solidFill>
                <a:schemeClr val="bg1"/>
              </a:solidFill>
            </a:endParaRPr>
          </a:p>
        </p:txBody>
      </p:sp>
      <p:sp>
        <p:nvSpPr>
          <p:cNvPr id="3" name="Content Placeholder 2"/>
          <p:cNvSpPr>
            <a:spLocks noGrp="1"/>
          </p:cNvSpPr>
          <p:nvPr>
            <p:ph idx="1"/>
          </p:nvPr>
        </p:nvSpPr>
        <p:spPr>
          <a:xfrm>
            <a:off x="143555" y="1291130"/>
            <a:ext cx="8704185" cy="5497380"/>
          </a:xfrm>
        </p:spPr>
        <p:txBody>
          <a:bodyPr>
            <a:noAutofit/>
          </a:bodyPr>
          <a:lstStyle/>
          <a:p>
            <a:r>
              <a:rPr lang="en-US" sz="2700" dirty="0" smtClean="0"/>
              <a:t>Cash Advance Request</a:t>
            </a:r>
          </a:p>
          <a:p>
            <a:pPr lvl="1"/>
            <a:r>
              <a:rPr lang="en-US" sz="2700" dirty="0" smtClean="0"/>
              <a:t>Can only be given for meals and miscellaneous costs (parking, baggage fees, rental vehicle fuel)</a:t>
            </a:r>
          </a:p>
          <a:p>
            <a:pPr lvl="1"/>
            <a:r>
              <a:rPr lang="en-US" sz="2700" dirty="0" smtClean="0"/>
              <a:t>Airfare and Vehicle Rental can be secured through the Purchasing Department or reimbursed upon return</a:t>
            </a:r>
          </a:p>
          <a:p>
            <a:pPr lvl="1"/>
            <a:r>
              <a:rPr lang="en-US" sz="2700" dirty="0" smtClean="0"/>
              <a:t>Mileage Cost for Personal Vehicle Use must be reimbursed because it is calculated based off the actual miles driven on a trip</a:t>
            </a:r>
          </a:p>
          <a:p>
            <a:pPr lvl="1"/>
            <a:r>
              <a:rPr lang="en-US" sz="2700" dirty="0" smtClean="0"/>
              <a:t>Registration Cost can be paid by Check Request, P-Card, Purchase Order, or reimbursement upon return from a trip</a:t>
            </a:r>
            <a:endParaRPr lang="en-US" sz="2700" dirty="0"/>
          </a:p>
        </p:txBody>
      </p:sp>
    </p:spTree>
    <p:extLst>
      <p:ext uri="{BB962C8B-B14F-4D97-AF65-F5344CB8AC3E}">
        <p14:creationId xmlns:p14="http://schemas.microsoft.com/office/powerpoint/2010/main" val="1448967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TA Approval Per Budget</a:t>
            </a:r>
            <a:endParaRPr lang="en-US" dirty="0">
              <a:solidFill>
                <a:schemeClr val="bg1"/>
              </a:solidFill>
            </a:endParaRPr>
          </a:p>
        </p:txBody>
      </p:sp>
      <p:sp>
        <p:nvSpPr>
          <p:cNvPr id="3" name="Content Placeholder 2"/>
          <p:cNvSpPr>
            <a:spLocks noGrp="1"/>
          </p:cNvSpPr>
          <p:nvPr>
            <p:ph idx="1"/>
          </p:nvPr>
        </p:nvSpPr>
        <p:spPr>
          <a:xfrm>
            <a:off x="296260" y="1291130"/>
            <a:ext cx="8551479" cy="3987988"/>
          </a:xfrm>
        </p:spPr>
        <p:txBody>
          <a:bodyPr>
            <a:noAutofit/>
          </a:bodyPr>
          <a:lstStyle/>
          <a:p>
            <a:r>
              <a:rPr lang="en-US" sz="2200" dirty="0" smtClean="0"/>
              <a:t>Approval Process</a:t>
            </a:r>
          </a:p>
          <a:p>
            <a:pPr lvl="1"/>
            <a:r>
              <a:rPr lang="en-US" sz="2200" dirty="0" smtClean="0"/>
              <a:t>Completed TA signed by the Traveler, Supervisor, and Budget Unit Head is received by the Budget Office</a:t>
            </a:r>
          </a:p>
          <a:p>
            <a:pPr lvl="1"/>
            <a:r>
              <a:rPr lang="en-US" sz="2200" dirty="0" smtClean="0"/>
              <a:t>The Budget Analyst or Director checks the TA for all necessary information and documentation</a:t>
            </a:r>
          </a:p>
          <a:p>
            <a:pPr lvl="2"/>
            <a:r>
              <a:rPr lang="en-US" sz="2200" dirty="0"/>
              <a:t>If something is missing, the Budget Analyst or Director will request it from the Traveler (the TA cannot continue processing until all necessary information and documentation is received</a:t>
            </a:r>
            <a:r>
              <a:rPr lang="en-US" sz="2200" dirty="0" smtClean="0"/>
              <a:t>)</a:t>
            </a:r>
          </a:p>
          <a:p>
            <a:pPr lvl="1"/>
            <a:r>
              <a:rPr lang="en-US" sz="2200" dirty="0" smtClean="0"/>
              <a:t>The Budget Analyst or Director checks the available funds of the department being charged </a:t>
            </a:r>
          </a:p>
          <a:p>
            <a:pPr lvl="2"/>
            <a:r>
              <a:rPr lang="en-US" sz="2200" dirty="0" smtClean="0"/>
              <a:t>If enough funds are available, the TA is approved and sent to the Reception Desk where the TA number is assigned</a:t>
            </a:r>
          </a:p>
          <a:p>
            <a:pPr lvl="2"/>
            <a:r>
              <a:rPr lang="en-US" sz="2200" dirty="0" smtClean="0"/>
              <a:t>If enough funds are not available, the Budget Analyst or Director will notify the Traveler and request an alternate funding source</a:t>
            </a:r>
          </a:p>
          <a:p>
            <a:pPr marL="685800" lvl="2" indent="0">
              <a:buNone/>
            </a:pPr>
            <a:endParaRPr lang="en-US" sz="2200" dirty="0"/>
          </a:p>
          <a:p>
            <a:pPr marL="685800" lvl="2" indent="0">
              <a:buNone/>
            </a:pPr>
            <a:r>
              <a:rPr lang="en-US" sz="2200" dirty="0"/>
              <a:t>	</a:t>
            </a:r>
            <a:r>
              <a:rPr lang="en-US" sz="2200" dirty="0" smtClean="0"/>
              <a:t>				</a:t>
            </a:r>
          </a:p>
        </p:txBody>
      </p:sp>
    </p:spTree>
    <p:extLst>
      <p:ext uri="{BB962C8B-B14F-4D97-AF65-F5344CB8AC3E}">
        <p14:creationId xmlns:p14="http://schemas.microsoft.com/office/powerpoint/2010/main" val="2710656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785" y="3887115"/>
            <a:ext cx="8383220" cy="1679755"/>
          </a:xfrm>
        </p:spPr>
        <p:txBody>
          <a:bodyPr>
            <a:noAutofit/>
          </a:bodyPr>
          <a:lstStyle/>
          <a:p>
            <a:r>
              <a:rPr lang="en-US" sz="6500" dirty="0" smtClean="0">
                <a:solidFill>
                  <a:schemeClr val="tx2">
                    <a:lumMod val="50000"/>
                  </a:schemeClr>
                </a:solidFill>
              </a:rPr>
              <a:t>Post Travel </a:t>
            </a:r>
            <a:endParaRPr lang="en-US" sz="6500" dirty="0">
              <a:solidFill>
                <a:schemeClr val="tx2">
                  <a:lumMod val="50000"/>
                </a:schemeClr>
              </a:solidFill>
            </a:endParaRPr>
          </a:p>
        </p:txBody>
      </p:sp>
      <p:sp>
        <p:nvSpPr>
          <p:cNvPr id="5" name="Subtitle 4"/>
          <p:cNvSpPr>
            <a:spLocks noGrp="1"/>
          </p:cNvSpPr>
          <p:nvPr>
            <p:ph type="subTitle" idx="1"/>
          </p:nvPr>
        </p:nvSpPr>
        <p:spPr/>
        <p:txBody>
          <a:bodyPr/>
          <a:lstStyle/>
          <a:p>
            <a:r>
              <a:rPr lang="en-US" dirty="0" smtClean="0"/>
              <a:t>Expense Statements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49245"/>
            <a:ext cx="2924175" cy="2038350"/>
          </a:xfrm>
          <a:prstGeom prst="rect">
            <a:avLst/>
          </a:prstGeom>
        </p:spPr>
      </p:pic>
    </p:spTree>
    <p:extLst>
      <p:ext uri="{BB962C8B-B14F-4D97-AF65-F5344CB8AC3E}">
        <p14:creationId xmlns:p14="http://schemas.microsoft.com/office/powerpoint/2010/main" val="2673368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p>
            <a:r>
              <a:rPr lang="en-US" sz="4800" dirty="0">
                <a:solidFill>
                  <a:schemeClr val="bg1"/>
                </a:solidFill>
              </a:rPr>
              <a:t>Expense Statement</a:t>
            </a:r>
          </a:p>
        </p:txBody>
      </p:sp>
      <p:sp>
        <p:nvSpPr>
          <p:cNvPr id="6" name="Content Placeholder 5"/>
          <p:cNvSpPr>
            <a:spLocks noGrp="1"/>
          </p:cNvSpPr>
          <p:nvPr>
            <p:ph sz="half" idx="1"/>
          </p:nvPr>
        </p:nvSpPr>
        <p:spPr>
          <a:xfrm>
            <a:off x="296261" y="1600200"/>
            <a:ext cx="4428444" cy="4882900"/>
          </a:xfrm>
        </p:spPr>
        <p:txBody>
          <a:bodyPr>
            <a:noAutofit/>
          </a:bodyPr>
          <a:lstStyle/>
          <a:p>
            <a:pPr marL="0" indent="0">
              <a:buNone/>
            </a:pPr>
            <a:r>
              <a:rPr lang="en-US" sz="3600" dirty="0" smtClean="0"/>
              <a:t>After the completion of any University travel, an expense statement should be prepared showing actual expenses that were incurred.</a:t>
            </a:r>
            <a:endParaRPr lang="en-US" sz="3600" dirty="0"/>
          </a:p>
        </p:txBody>
      </p:sp>
      <p:pic>
        <p:nvPicPr>
          <p:cNvPr id="8" name="Content Placeholder 7" descr="Microsoft Excel - 2014SSUTRAVELEXPENSESTATEMENTDOMESTIC (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890" t="9186" r="13978" b="5058"/>
          <a:stretch/>
        </p:blipFill>
        <p:spPr>
          <a:xfrm>
            <a:off x="4916904" y="1600200"/>
            <a:ext cx="3501191" cy="4525963"/>
          </a:xfrm>
          <a:prstGeom prst="rect">
            <a:avLst/>
          </a:prstGeom>
          <a:ln w="19050">
            <a:solidFill>
              <a:schemeClr val="accent2"/>
            </a:solidFill>
          </a:ln>
        </p:spPr>
      </p:pic>
    </p:spTree>
    <p:extLst>
      <p:ext uri="{BB962C8B-B14F-4D97-AF65-F5344CB8AC3E}">
        <p14:creationId xmlns:p14="http://schemas.microsoft.com/office/powerpoint/2010/main" val="1705839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Expense Statement</a:t>
            </a:r>
            <a:endParaRPr lang="en-US" sz="4600" dirty="0"/>
          </a:p>
        </p:txBody>
      </p:sp>
      <p:sp>
        <p:nvSpPr>
          <p:cNvPr id="3" name="Content Placeholder 2"/>
          <p:cNvSpPr>
            <a:spLocks noGrp="1"/>
          </p:cNvSpPr>
          <p:nvPr>
            <p:ph idx="1"/>
          </p:nvPr>
        </p:nvSpPr>
        <p:spPr>
          <a:xfrm>
            <a:off x="457200" y="1443835"/>
            <a:ext cx="8229600" cy="5191970"/>
          </a:xfrm>
        </p:spPr>
        <p:txBody>
          <a:bodyPr>
            <a:normAutofit/>
          </a:bodyPr>
          <a:lstStyle/>
          <a:p>
            <a:pPr marL="0" indent="0">
              <a:buNone/>
            </a:pPr>
            <a:r>
              <a:rPr lang="en-US" sz="3000" u="sng" dirty="0"/>
              <a:t>OPB Policy No. 1</a:t>
            </a:r>
            <a:r>
              <a:rPr lang="en-US" sz="3000" dirty="0"/>
              <a:t>, Revision 6, issued January, 2014: </a:t>
            </a:r>
            <a:endParaRPr lang="en-US" sz="3000" dirty="0" smtClean="0"/>
          </a:p>
          <a:p>
            <a:pPr marL="0" indent="0">
              <a:buNone/>
            </a:pPr>
            <a:r>
              <a:rPr lang="en-US" dirty="0" smtClean="0"/>
              <a:t>	</a:t>
            </a:r>
            <a:r>
              <a:rPr lang="en-US" sz="2400" dirty="0" smtClean="0"/>
              <a:t>State </a:t>
            </a:r>
            <a:r>
              <a:rPr lang="en-US" sz="2400" dirty="0"/>
              <a:t>policy requires that travelers submit expenses, substantiating the amount, date, use and business purpose of expenses, ideally within 10 days, but no later than 45 calendar days after completion of the trip or event. </a:t>
            </a:r>
            <a:endParaRPr lang="en-US" sz="2400" dirty="0" smtClean="0"/>
          </a:p>
          <a:p>
            <a:pPr marL="0" indent="0">
              <a:buNone/>
            </a:pPr>
            <a:endParaRPr lang="en-US" sz="2400" dirty="0"/>
          </a:p>
          <a:p>
            <a:pPr marL="0" indent="0">
              <a:buNone/>
            </a:pPr>
            <a:r>
              <a:rPr lang="en-US" sz="2400" dirty="0" smtClean="0"/>
              <a:t>	Expenses </a:t>
            </a:r>
            <a:r>
              <a:rPr lang="en-US" sz="2400" dirty="0"/>
              <a:t>submitted in excess of 60 calendar days may NOT be reimbursed. Expenses submitted more than 60 calendar days after completion of the trip or event, </a:t>
            </a:r>
            <a:r>
              <a:rPr lang="en-US" sz="3000" i="1" dirty="0">
                <a:solidFill>
                  <a:srgbClr val="FF0000"/>
                </a:solidFill>
              </a:rPr>
              <a:t>if reimbursed</a:t>
            </a:r>
            <a:r>
              <a:rPr lang="en-US" sz="2400" dirty="0"/>
              <a:t>, must be included in the traveler’s IRS Form W-2 as taxable income</a:t>
            </a:r>
          </a:p>
        </p:txBody>
      </p:sp>
    </p:spTree>
    <p:extLst>
      <p:ext uri="{BB962C8B-B14F-4D97-AF65-F5344CB8AC3E}">
        <p14:creationId xmlns:p14="http://schemas.microsoft.com/office/powerpoint/2010/main" val="1705615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49497" y="242375"/>
            <a:ext cx="5791199" cy="1295400"/>
          </a:xfrm>
        </p:spPr>
        <p:txBody>
          <a:bodyPr>
            <a:noAutofit/>
          </a:bodyPr>
          <a:lstStyle/>
          <a:p>
            <a:pPr>
              <a:spcAft>
                <a:spcPts val="600"/>
              </a:spcAft>
            </a:pPr>
            <a:r>
              <a:rPr lang="en-US" sz="1600" dirty="0" smtClean="0"/>
              <a:t>This electronic Travel Expense Statement form is in a fillable format and contains formulas to help you complete it easily and correctly.</a:t>
            </a:r>
          </a:p>
          <a:p>
            <a:pPr>
              <a:spcAft>
                <a:spcPts val="600"/>
              </a:spcAft>
            </a:pPr>
            <a:r>
              <a:rPr lang="en-US" sz="1600" dirty="0" smtClean="0"/>
              <a:t>Use a new blank form for each new </a:t>
            </a:r>
            <a:r>
              <a:rPr lang="en-US" sz="1600" dirty="0"/>
              <a:t>Travel Expense Statement to </a:t>
            </a:r>
            <a:r>
              <a:rPr lang="en-US" sz="1600" dirty="0" smtClean="0"/>
              <a:t>avoid formula errors.  Populated cells from a previous Expense Statements are easy to overlook. </a:t>
            </a:r>
          </a:p>
        </p:txBody>
      </p:sp>
      <p:sp>
        <p:nvSpPr>
          <p:cNvPr id="8" name="Slide Number Placeholder 7"/>
          <p:cNvSpPr>
            <a:spLocks noGrp="1"/>
          </p:cNvSpPr>
          <p:nvPr>
            <p:ph type="sldNum" sz="quarter" idx="12"/>
          </p:nvPr>
        </p:nvSpPr>
        <p:spPr/>
        <p:txBody>
          <a:bodyPr/>
          <a:lstStyle/>
          <a:p>
            <a:fld id="{CBFE3CFA-D99A-4B24-80E0-8C61DFD82982}" type="slidenum">
              <a:rPr lang="en-US" smtClean="0"/>
              <a:pPr/>
              <a:t>48</a:t>
            </a:fld>
            <a:endParaRPr lang="en-US" dirty="0"/>
          </a:p>
        </p:txBody>
      </p:sp>
      <p:sp>
        <p:nvSpPr>
          <p:cNvPr id="6" name="TextBox 5"/>
          <p:cNvSpPr txBox="1"/>
          <p:nvPr/>
        </p:nvSpPr>
        <p:spPr>
          <a:xfrm>
            <a:off x="44670" y="2111371"/>
            <a:ext cx="3124200" cy="2492990"/>
          </a:xfrm>
          <a:prstGeom prst="rect">
            <a:avLst/>
          </a:prstGeom>
          <a:noFill/>
        </p:spPr>
        <p:txBody>
          <a:bodyPr wrap="square" rtlCol="0">
            <a:spAutoFit/>
          </a:bodyPr>
          <a:lstStyle/>
          <a:p>
            <a:r>
              <a:rPr lang="en-US" sz="1200" b="1" dirty="0"/>
              <a:t>General Travel Expense Statement guidelines:</a:t>
            </a:r>
          </a:p>
          <a:p>
            <a:pPr marL="182880" indent="-182880">
              <a:buFont typeface="Arial" panose="020B0604020202020204" pitchFamily="34" charset="0"/>
              <a:buChar char="•"/>
            </a:pPr>
            <a:r>
              <a:rPr lang="en-US" sz="1200" b="1" dirty="0" smtClean="0"/>
              <a:t>Submit original </a:t>
            </a:r>
            <a:r>
              <a:rPr lang="en-US" sz="1200" b="1" dirty="0"/>
              <a:t>receipts with the date and amount clearly marked. The </a:t>
            </a:r>
            <a:r>
              <a:rPr lang="en-US" sz="1200" b="1" dirty="0" smtClean="0"/>
              <a:t>Expense Statement </a:t>
            </a:r>
            <a:r>
              <a:rPr lang="en-US" sz="1200" b="1" dirty="0"/>
              <a:t>should reflect the total cost of the trip.</a:t>
            </a:r>
          </a:p>
          <a:p>
            <a:pPr marL="182880" indent="-182880">
              <a:buFont typeface="Arial" panose="020B0604020202020204" pitchFamily="34" charset="0"/>
              <a:buChar char="•"/>
            </a:pPr>
            <a:r>
              <a:rPr lang="en-US" sz="1200" b="1" dirty="0"/>
              <a:t>Receipts must clearly show who made the payment and the amount paid.</a:t>
            </a:r>
          </a:p>
          <a:p>
            <a:pPr marL="182880" indent="-182880">
              <a:buFont typeface="Arial" panose="020B0604020202020204" pitchFamily="34" charset="0"/>
              <a:buChar char="•"/>
            </a:pPr>
            <a:r>
              <a:rPr lang="en-US" sz="1200" b="1" dirty="0" smtClean="0"/>
              <a:t>Ensure </a:t>
            </a:r>
            <a:r>
              <a:rPr lang="en-US" sz="1200" b="1" dirty="0"/>
              <a:t>all appropriate fields are populated.</a:t>
            </a:r>
          </a:p>
          <a:p>
            <a:pPr marL="182880" indent="-182880">
              <a:buFont typeface="Arial" panose="020B0604020202020204" pitchFamily="34" charset="0"/>
              <a:buChar char="•"/>
            </a:pPr>
            <a:r>
              <a:rPr lang="en-US" sz="1200" b="1" dirty="0" smtClean="0"/>
              <a:t>A </a:t>
            </a:r>
            <a:r>
              <a:rPr lang="en-US" sz="1200" b="1" dirty="0"/>
              <a:t>signature by the traveler and supervisor affirms all information provided is accurate and complete</a:t>
            </a:r>
            <a:r>
              <a:rPr lang="en-US" sz="1200" b="1" dirty="0" smtClean="0">
                <a:solidFill>
                  <a:schemeClr val="bg1"/>
                </a:solidFill>
              </a:rPr>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19" t="23199" r="28169" b="16584"/>
          <a:stretch/>
        </p:blipFill>
        <p:spPr bwMode="auto">
          <a:xfrm>
            <a:off x="3245069" y="1460938"/>
            <a:ext cx="5830614" cy="517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1404" y="4343400"/>
            <a:ext cx="3001004" cy="1415772"/>
          </a:xfrm>
          <a:prstGeom prst="rect">
            <a:avLst/>
          </a:prstGeom>
        </p:spPr>
        <p:txBody>
          <a:bodyPr wrap="square">
            <a:spAutoFit/>
          </a:bodyPr>
          <a:lstStyle/>
          <a:p>
            <a:r>
              <a:rPr lang="en-US" sz="1400" b="1" dirty="0" smtClean="0">
                <a:solidFill>
                  <a:schemeClr val="accent2"/>
                </a:solidFill>
              </a:rPr>
              <a:t>PAGE1</a:t>
            </a:r>
          </a:p>
          <a:p>
            <a:pPr marL="182880" indent="-182880">
              <a:buFont typeface="Arial" panose="020B0604020202020204" pitchFamily="34" charset="0"/>
              <a:buChar char="•"/>
            </a:pPr>
            <a:r>
              <a:rPr lang="en-US" sz="1200" b="1" dirty="0" smtClean="0"/>
              <a:t>Select </a:t>
            </a:r>
            <a:r>
              <a:rPr lang="en-US" sz="1200" b="1" dirty="0"/>
              <a:t>the destination from the dropdown box, if your location is not listed, select “Other” and specify below</a:t>
            </a:r>
            <a:r>
              <a:rPr lang="en-US" sz="1200" b="1" dirty="0" smtClean="0"/>
              <a:t>.</a:t>
            </a:r>
          </a:p>
          <a:p>
            <a:pPr marL="182880" indent="-182880">
              <a:buFont typeface="Arial" panose="020B0604020202020204" pitchFamily="34" charset="0"/>
              <a:buChar char="•"/>
            </a:pPr>
            <a:r>
              <a:rPr lang="en-US" sz="1200" b="1" dirty="0" smtClean="0"/>
              <a:t>After you fill in your date of travel above, the Per Diem amount will automatically prefill</a:t>
            </a:r>
            <a:r>
              <a:rPr lang="en-US" sz="1100" b="1" dirty="0" smtClean="0">
                <a:solidFill>
                  <a:schemeClr val="bg1"/>
                </a:solidFill>
              </a:rPr>
              <a:t>.</a:t>
            </a:r>
          </a:p>
        </p:txBody>
      </p:sp>
      <p:sp>
        <p:nvSpPr>
          <p:cNvPr id="9" name="Rectangle 8"/>
          <p:cNvSpPr/>
          <p:nvPr/>
        </p:nvSpPr>
        <p:spPr>
          <a:xfrm>
            <a:off x="121404" y="5759172"/>
            <a:ext cx="2983837" cy="1015663"/>
          </a:xfrm>
          <a:prstGeom prst="rect">
            <a:avLst/>
          </a:prstGeom>
        </p:spPr>
        <p:txBody>
          <a:bodyPr wrap="square">
            <a:spAutoFit/>
          </a:bodyPr>
          <a:lstStyle/>
          <a:p>
            <a:pPr marL="182880" indent="-182880">
              <a:buFont typeface="Arial" panose="020B0604020202020204" pitchFamily="34" charset="0"/>
              <a:buChar char="•"/>
            </a:pPr>
            <a:r>
              <a:rPr lang="en-US" sz="1200" b="1" dirty="0"/>
              <a:t>Check the Per Diem box on the first and last day of travel, and the meal box for any meal that was provided to you</a:t>
            </a:r>
            <a:r>
              <a:rPr lang="en-US" sz="1200" b="1" dirty="0" smtClean="0"/>
              <a:t>.</a:t>
            </a:r>
          </a:p>
          <a:p>
            <a:pPr marL="182880" indent="-182880">
              <a:buFont typeface="Arial" panose="020B0604020202020204" pitchFamily="34" charset="0"/>
              <a:buChar char="•"/>
            </a:pPr>
            <a:r>
              <a:rPr lang="en-US" sz="1200" b="1" dirty="0" smtClean="0"/>
              <a:t>Fill in your lodging details itemized by date.</a:t>
            </a:r>
            <a:endParaRPr lang="en-US" sz="1200" b="1" dirty="0"/>
          </a:p>
        </p:txBody>
      </p:sp>
      <p:sp>
        <p:nvSpPr>
          <p:cNvPr id="10" name="Down Arrow 9"/>
          <p:cNvSpPr/>
          <p:nvPr/>
        </p:nvSpPr>
        <p:spPr>
          <a:xfrm>
            <a:off x="8542283" y="2470760"/>
            <a:ext cx="533400" cy="5219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4800600" y="3528895"/>
            <a:ext cx="533400" cy="52192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Down Arrow 18"/>
          <p:cNvSpPr/>
          <p:nvPr/>
        </p:nvSpPr>
        <p:spPr>
          <a:xfrm rot="10800000">
            <a:off x="6419850" y="4343402"/>
            <a:ext cx="266699" cy="2609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Down Arrow 19"/>
          <p:cNvSpPr/>
          <p:nvPr/>
        </p:nvSpPr>
        <p:spPr>
          <a:xfrm rot="10800000">
            <a:off x="6838949" y="4343401"/>
            <a:ext cx="266699" cy="2609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Down Arrow 20"/>
          <p:cNvSpPr/>
          <p:nvPr/>
        </p:nvSpPr>
        <p:spPr>
          <a:xfrm rot="10800000">
            <a:off x="7315200" y="4343400"/>
            <a:ext cx="266699" cy="26096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Down Arrow 21"/>
          <p:cNvSpPr/>
          <p:nvPr/>
        </p:nvSpPr>
        <p:spPr>
          <a:xfrm rot="6817302">
            <a:off x="8329819" y="4168678"/>
            <a:ext cx="665715" cy="610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500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34975" y="415480"/>
            <a:ext cx="2819400" cy="830997"/>
          </a:xfrm>
          <a:prstGeom prst="rect">
            <a:avLst/>
          </a:prstGeom>
        </p:spPr>
        <p:txBody>
          <a:bodyPr wrap="square">
            <a:spAutoFit/>
          </a:bodyPr>
          <a:lstStyle/>
          <a:p>
            <a:pPr algn="ctr"/>
            <a:r>
              <a:rPr lang="en-US" sz="1600" b="1" dirty="0" smtClean="0">
                <a:solidFill>
                  <a:schemeClr val="accent2"/>
                </a:solidFill>
              </a:rPr>
              <a:t>PAGE2:</a:t>
            </a:r>
            <a:br>
              <a:rPr lang="en-US" sz="1600" b="1" dirty="0" smtClean="0">
                <a:solidFill>
                  <a:schemeClr val="accent2"/>
                </a:solidFill>
              </a:rPr>
            </a:br>
            <a:r>
              <a:rPr lang="en-US" sz="1600" b="1" dirty="0" smtClean="0">
                <a:solidFill>
                  <a:schemeClr val="accent2"/>
                </a:solidFill>
              </a:rPr>
              <a:t>Mileage,</a:t>
            </a:r>
            <a:r>
              <a:rPr lang="en-US" sz="1600" b="1" dirty="0">
                <a:solidFill>
                  <a:schemeClr val="accent2"/>
                </a:solidFill>
              </a:rPr>
              <a:t> </a:t>
            </a:r>
            <a:r>
              <a:rPr lang="en-US" sz="1600" b="1" dirty="0" smtClean="0">
                <a:solidFill>
                  <a:schemeClr val="accent2"/>
                </a:solidFill>
              </a:rPr>
              <a:t>Transportation, and Miscellaneous</a:t>
            </a:r>
          </a:p>
        </p:txBody>
      </p:sp>
      <p:pic>
        <p:nvPicPr>
          <p:cNvPr id="2" name="Picture 1" descr="Microsoft Excel - 2014SSUTRAVELEXPENSESTATEMENTDOMESTIC (3)"/>
          <p:cNvPicPr>
            <a:picLocks noChangeAspect="1"/>
          </p:cNvPicPr>
          <p:nvPr/>
        </p:nvPicPr>
        <p:blipFill rotWithShape="1">
          <a:blip r:embed="rId3">
            <a:extLst>
              <a:ext uri="{28A0092B-C50C-407E-A947-70E740481C1C}">
                <a14:useLocalDpi xmlns:a14="http://schemas.microsoft.com/office/drawing/2010/main" val="0"/>
              </a:ext>
            </a:extLst>
          </a:blip>
          <a:srcRect l="45697" t="8579" r="13721" b="5099"/>
          <a:stretch/>
        </p:blipFill>
        <p:spPr>
          <a:xfrm>
            <a:off x="152399" y="152398"/>
            <a:ext cx="5092547" cy="6553201"/>
          </a:xfrm>
          <a:prstGeom prst="rect">
            <a:avLst/>
          </a:prstGeom>
          <a:ln w="19050">
            <a:solidFill>
              <a:schemeClr val="accent2"/>
            </a:solidFill>
          </a:ln>
        </p:spPr>
      </p:pic>
      <p:sp>
        <p:nvSpPr>
          <p:cNvPr id="4" name="TextBox 3"/>
          <p:cNvSpPr txBox="1"/>
          <p:nvPr/>
        </p:nvSpPr>
        <p:spPr>
          <a:xfrm>
            <a:off x="5294579" y="2478161"/>
            <a:ext cx="3581399" cy="3170099"/>
          </a:xfrm>
          <a:prstGeom prst="rect">
            <a:avLst/>
          </a:prstGeom>
          <a:noFill/>
        </p:spPr>
        <p:txBody>
          <a:bodyPr wrap="square" rtlCol="0">
            <a:spAutoFit/>
          </a:bodyPr>
          <a:lstStyle/>
          <a:p>
            <a:r>
              <a:rPr lang="en-US" sz="2000" b="1" dirty="0" smtClean="0"/>
              <a:t>Itemize any commercial transportation expenses and attach receipts:</a:t>
            </a:r>
          </a:p>
          <a:p>
            <a:pPr marL="285750" indent="-285750">
              <a:buFont typeface="Wingdings" panose="05000000000000000000" pitchFamily="2" charset="2"/>
              <a:buChar char="Ø"/>
            </a:pPr>
            <a:r>
              <a:rPr lang="en-US" sz="2000" dirty="0" smtClean="0"/>
              <a:t>Parking, Taxi, Train, Tolls, Bus, etc..</a:t>
            </a:r>
          </a:p>
          <a:p>
            <a:r>
              <a:rPr lang="en-US" sz="2000" b="1" dirty="0" smtClean="0"/>
              <a:t>Itemize any Miscellaneous Expenses</a:t>
            </a:r>
          </a:p>
          <a:p>
            <a:pPr marL="285750" indent="-285750">
              <a:buFont typeface="Wingdings" panose="05000000000000000000" pitchFamily="2" charset="2"/>
              <a:buChar char="Ø"/>
            </a:pPr>
            <a:r>
              <a:rPr lang="en-US" sz="2000" dirty="0"/>
              <a:t>I</a:t>
            </a:r>
            <a:r>
              <a:rPr lang="en-US" sz="2000" dirty="0" smtClean="0"/>
              <a:t>nternet access, or up to $5.00 per day of incidentals (tips)</a:t>
            </a:r>
          </a:p>
        </p:txBody>
      </p:sp>
      <p:sp>
        <p:nvSpPr>
          <p:cNvPr id="11" name="Rectangle 10"/>
          <p:cNvSpPr/>
          <p:nvPr/>
        </p:nvSpPr>
        <p:spPr>
          <a:xfrm>
            <a:off x="6567836" y="1138425"/>
            <a:ext cx="2573079" cy="1438855"/>
          </a:xfrm>
          <a:prstGeom prst="rect">
            <a:avLst/>
          </a:prstGeom>
        </p:spPr>
        <p:txBody>
          <a:bodyPr wrap="square">
            <a:spAutoFit/>
          </a:bodyPr>
          <a:lstStyle/>
          <a:p>
            <a:pPr algn="r"/>
            <a:r>
              <a:rPr lang="en-US" sz="1400" dirty="0"/>
              <a:t>If you drove </a:t>
            </a:r>
            <a:r>
              <a:rPr lang="en-US" sz="1400" dirty="0" smtClean="0"/>
              <a:t>your </a:t>
            </a:r>
            <a:r>
              <a:rPr lang="en-US" sz="1400" b="1" dirty="0" smtClean="0"/>
              <a:t>own </a:t>
            </a:r>
          </a:p>
          <a:p>
            <a:pPr algn="r"/>
            <a:r>
              <a:rPr lang="en-US" sz="1400" b="1" dirty="0" smtClean="0"/>
              <a:t>vehicle</a:t>
            </a:r>
            <a:r>
              <a:rPr lang="en-US" sz="1400" dirty="0" smtClean="0"/>
              <a:t> </a:t>
            </a:r>
            <a:r>
              <a:rPr lang="en-US" sz="1400" dirty="0"/>
              <a:t>you must record </a:t>
            </a:r>
            <a:endParaRPr lang="en-US" sz="1400" dirty="0" smtClean="0"/>
          </a:p>
          <a:p>
            <a:pPr algn="r"/>
            <a:r>
              <a:rPr lang="en-US" sz="1400" dirty="0" smtClean="0"/>
              <a:t>your </a:t>
            </a:r>
            <a:r>
              <a:rPr lang="en-US" sz="1400" b="1" dirty="0"/>
              <a:t>odometer readings </a:t>
            </a:r>
            <a:r>
              <a:rPr lang="en-US" sz="1400" dirty="0"/>
              <a:t>for mileage reimbursement. </a:t>
            </a:r>
          </a:p>
          <a:p>
            <a:pPr marL="742950" lvl="1" indent="-285750">
              <a:buFont typeface="Arial" panose="020B0604020202020204" pitchFamily="34" charset="0"/>
              <a:buChar char="•"/>
            </a:pPr>
            <a:r>
              <a:rPr lang="en-US" sz="1050" b="1" dirty="0"/>
              <a:t>$</a:t>
            </a:r>
            <a:r>
              <a:rPr lang="en-US" sz="1050" b="1" dirty="0" smtClean="0"/>
              <a:t>0.17/mile</a:t>
            </a:r>
            <a:r>
              <a:rPr lang="en-US" sz="1050" b="1" dirty="0"/>
              <a:t>, </a:t>
            </a:r>
            <a:r>
              <a:rPr lang="en-US" sz="1050" dirty="0"/>
              <a:t>($</a:t>
            </a:r>
            <a:r>
              <a:rPr lang="en-US" sz="1050" dirty="0" smtClean="0"/>
              <a:t>0.535/mile </a:t>
            </a:r>
            <a:r>
              <a:rPr lang="en-US" sz="1050" dirty="0"/>
              <a:t>within a 50 mile radius of Savannah State University</a:t>
            </a:r>
          </a:p>
        </p:txBody>
      </p:sp>
      <p:sp>
        <p:nvSpPr>
          <p:cNvPr id="12" name="Down Arrow 11"/>
          <p:cNvSpPr/>
          <p:nvPr/>
        </p:nvSpPr>
        <p:spPr>
          <a:xfrm rot="19484102">
            <a:off x="1405668" y="3464497"/>
            <a:ext cx="365164" cy="762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12"/>
          <p:cNvSpPr/>
          <p:nvPr/>
        </p:nvSpPr>
        <p:spPr>
          <a:xfrm>
            <a:off x="1680002" y="2362200"/>
            <a:ext cx="1143000" cy="9002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050" dirty="0"/>
              <a:t>If you utilized a SSU Motor Pool vehicle, check the indication box. </a:t>
            </a:r>
          </a:p>
        </p:txBody>
      </p:sp>
      <p:cxnSp>
        <p:nvCxnSpPr>
          <p:cNvPr id="15" name="Straight Arrow Connector 14"/>
          <p:cNvCxnSpPr>
            <a:stCxn id="13" idx="1"/>
          </p:cNvCxnSpPr>
          <p:nvPr/>
        </p:nvCxnSpPr>
        <p:spPr>
          <a:xfrm flipH="1">
            <a:off x="457200" y="2812323"/>
            <a:ext cx="1222802" cy="311877"/>
          </a:xfrm>
          <a:prstGeom prst="straightConnector1">
            <a:avLst/>
          </a:prstGeom>
          <a:ln w="28575">
            <a:solidFill>
              <a:schemeClr val="accent2"/>
            </a:solidFill>
            <a:tailEnd type="arrow"/>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5332679" y="5648260"/>
            <a:ext cx="3505200" cy="1169551"/>
          </a:xfrm>
          <a:prstGeom prst="rect">
            <a:avLst/>
          </a:prstGeom>
        </p:spPr>
        <p:txBody>
          <a:bodyPr wrap="square">
            <a:spAutoFit/>
          </a:bodyPr>
          <a:lstStyle/>
          <a:p>
            <a:r>
              <a:rPr lang="en-US" sz="1400" b="1" i="1" dirty="0"/>
              <a:t>Tips </a:t>
            </a:r>
            <a:r>
              <a:rPr lang="en-US" sz="1400" b="1" i="1" u="sng" dirty="0"/>
              <a:t>cannot</a:t>
            </a:r>
            <a:r>
              <a:rPr lang="en-US" sz="1400" b="1" i="1" dirty="0"/>
              <a:t> include the following:</a:t>
            </a:r>
          </a:p>
          <a:p>
            <a:pPr marL="285750" indent="-285750">
              <a:buFont typeface="Arial" panose="020B0604020202020204" pitchFamily="34" charset="0"/>
              <a:buChar char="•"/>
            </a:pPr>
            <a:r>
              <a:rPr lang="en-US" sz="1400" b="1" i="1" dirty="0"/>
              <a:t>Meal Tips (</a:t>
            </a:r>
            <a:r>
              <a:rPr lang="en-US" sz="1400" i="1" dirty="0"/>
              <a:t>included in Per Diem amount</a:t>
            </a:r>
            <a:r>
              <a:rPr lang="en-US" sz="1400" b="1" i="1" dirty="0"/>
              <a:t>)</a:t>
            </a:r>
          </a:p>
          <a:p>
            <a:pPr marL="285750" indent="-285750">
              <a:buFont typeface="Arial" panose="020B0604020202020204" pitchFamily="34" charset="0"/>
              <a:buChar char="•"/>
            </a:pPr>
            <a:r>
              <a:rPr lang="en-US" sz="1400" b="1" i="1" dirty="0"/>
              <a:t>Maid service </a:t>
            </a:r>
            <a:r>
              <a:rPr lang="en-US" sz="1400" i="1" dirty="0"/>
              <a:t>or </a:t>
            </a:r>
            <a:r>
              <a:rPr lang="en-US" sz="1400" b="1" i="1" dirty="0"/>
              <a:t>Concierge (Prohibited </a:t>
            </a:r>
            <a:r>
              <a:rPr lang="en-US" sz="1400" i="1" dirty="0"/>
              <a:t>by the Board of Regents</a:t>
            </a:r>
            <a:r>
              <a:rPr lang="en-US" sz="1400" b="1" i="1" dirty="0"/>
              <a:t>)</a:t>
            </a:r>
          </a:p>
        </p:txBody>
      </p:sp>
      <p:sp>
        <p:nvSpPr>
          <p:cNvPr id="24" name="Down Arrow 23"/>
          <p:cNvSpPr/>
          <p:nvPr/>
        </p:nvSpPr>
        <p:spPr>
          <a:xfrm rot="19484102">
            <a:off x="1699869" y="645097"/>
            <a:ext cx="365164" cy="762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5" name="Down Arrow 24"/>
          <p:cNvSpPr/>
          <p:nvPr/>
        </p:nvSpPr>
        <p:spPr>
          <a:xfrm rot="19484102">
            <a:off x="1330818" y="4297494"/>
            <a:ext cx="365164" cy="762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610599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785" y="3887115"/>
            <a:ext cx="8383220" cy="1679755"/>
          </a:xfrm>
        </p:spPr>
        <p:txBody>
          <a:bodyPr>
            <a:noAutofit/>
          </a:bodyPr>
          <a:lstStyle/>
          <a:p>
            <a:r>
              <a:rPr lang="en-US" sz="6500" dirty="0" smtClean="0">
                <a:solidFill>
                  <a:schemeClr val="tx2">
                    <a:lumMod val="50000"/>
                  </a:schemeClr>
                </a:solidFill>
              </a:rPr>
              <a:t>Pre Travel </a:t>
            </a:r>
            <a:endParaRPr lang="en-US" sz="6500" dirty="0">
              <a:solidFill>
                <a:schemeClr val="tx2">
                  <a:lumMod val="50000"/>
                </a:schemeClr>
              </a:solidFill>
            </a:endParaRPr>
          </a:p>
        </p:txBody>
      </p:sp>
      <p:sp>
        <p:nvSpPr>
          <p:cNvPr id="5" name="Subtitle 4"/>
          <p:cNvSpPr>
            <a:spLocks noGrp="1"/>
          </p:cNvSpPr>
          <p:nvPr>
            <p:ph type="subTitle" idx="1"/>
          </p:nvPr>
        </p:nvSpPr>
        <p:spPr>
          <a:xfrm>
            <a:off x="309069" y="5108755"/>
            <a:ext cx="7317031" cy="610820"/>
          </a:xfrm>
        </p:spPr>
        <p:txBody>
          <a:bodyPr>
            <a:normAutofit fontScale="92500"/>
          </a:bodyPr>
          <a:lstStyle/>
          <a:p>
            <a:r>
              <a:rPr lang="en-US" dirty="0" smtClean="0"/>
              <a:t>Travel Authorizations &amp; Supporting Documentation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49245"/>
            <a:ext cx="2924175" cy="2038350"/>
          </a:xfrm>
          <a:prstGeom prst="rect">
            <a:avLst/>
          </a:prstGeom>
        </p:spPr>
      </p:pic>
    </p:spTree>
    <p:extLst>
      <p:ext uri="{BB962C8B-B14F-4D97-AF65-F5344CB8AC3E}">
        <p14:creationId xmlns:p14="http://schemas.microsoft.com/office/powerpoint/2010/main" val="1764100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Expense Statement Check List</a:t>
            </a:r>
            <a:endParaRPr lang="en-US" sz="4000" dirty="0"/>
          </a:p>
        </p:txBody>
      </p:sp>
      <p:sp>
        <p:nvSpPr>
          <p:cNvPr id="3" name="Content Placeholder 2"/>
          <p:cNvSpPr>
            <a:spLocks noGrp="1"/>
          </p:cNvSpPr>
          <p:nvPr>
            <p:ph idx="1"/>
          </p:nvPr>
        </p:nvSpPr>
        <p:spPr>
          <a:xfrm>
            <a:off x="457200" y="1443835"/>
            <a:ext cx="8229600" cy="5191970"/>
          </a:xfrm>
        </p:spPr>
        <p:txBody>
          <a:bodyPr>
            <a:normAutofit/>
          </a:bodyPr>
          <a:lstStyle/>
          <a:p>
            <a:pPr>
              <a:buFont typeface="Wingdings" panose="05000000000000000000" pitchFamily="2" charset="2"/>
              <a:buChar char="q"/>
            </a:pPr>
            <a:r>
              <a:rPr lang="en-US" sz="3600" dirty="0" smtClean="0"/>
              <a:t>Travel expense statement</a:t>
            </a:r>
          </a:p>
          <a:p>
            <a:pPr>
              <a:buFont typeface="Wingdings" panose="05000000000000000000" pitchFamily="2" charset="2"/>
              <a:buChar char="q"/>
            </a:pPr>
            <a:r>
              <a:rPr lang="en-US" sz="3600" dirty="0" smtClean="0"/>
              <a:t>Signatures</a:t>
            </a:r>
          </a:p>
          <a:p>
            <a:pPr>
              <a:buFont typeface="Wingdings" panose="05000000000000000000" pitchFamily="2" charset="2"/>
              <a:buChar char="q"/>
            </a:pPr>
            <a:r>
              <a:rPr lang="en-US" sz="3600" dirty="0" smtClean="0"/>
              <a:t>Supporting documentation( agenda, program, etc.)</a:t>
            </a:r>
          </a:p>
          <a:p>
            <a:pPr>
              <a:buFont typeface="Wingdings" panose="05000000000000000000" pitchFamily="2" charset="2"/>
              <a:buChar char="q"/>
            </a:pPr>
            <a:r>
              <a:rPr lang="en-US" sz="3600" dirty="0" smtClean="0"/>
              <a:t>Approved travel authority</a:t>
            </a:r>
          </a:p>
          <a:p>
            <a:pPr>
              <a:buFont typeface="Wingdings" panose="05000000000000000000" pitchFamily="2" charset="2"/>
              <a:buChar char="q"/>
            </a:pPr>
            <a:r>
              <a:rPr lang="en-US" sz="3600" dirty="0" smtClean="0"/>
              <a:t>Receipts</a:t>
            </a:r>
          </a:p>
          <a:p>
            <a:pPr>
              <a:buFont typeface="Wingdings" panose="05000000000000000000" pitchFamily="2" charset="2"/>
              <a:buChar char="q"/>
            </a:pPr>
            <a:r>
              <a:rPr lang="en-US" sz="3600" dirty="0" smtClean="0"/>
              <a:t>Cash advance clearing (if applicable)</a:t>
            </a:r>
          </a:p>
          <a:p>
            <a:endParaRPr lang="en-US" sz="3600" dirty="0"/>
          </a:p>
        </p:txBody>
      </p:sp>
    </p:spTree>
    <p:extLst>
      <p:ext uri="{BB962C8B-B14F-4D97-AF65-F5344CB8AC3E}">
        <p14:creationId xmlns:p14="http://schemas.microsoft.com/office/powerpoint/2010/main" val="342808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Helpful Websites</a:t>
            </a:r>
            <a:endParaRPr lang="en-US" sz="4000" dirty="0"/>
          </a:p>
        </p:txBody>
      </p:sp>
      <p:sp>
        <p:nvSpPr>
          <p:cNvPr id="3" name="Content Placeholder 2"/>
          <p:cNvSpPr>
            <a:spLocks noGrp="1"/>
          </p:cNvSpPr>
          <p:nvPr>
            <p:ph idx="1"/>
          </p:nvPr>
        </p:nvSpPr>
        <p:spPr>
          <a:xfrm>
            <a:off x="457200" y="1443835"/>
            <a:ext cx="8229600" cy="5039265"/>
          </a:xfrm>
        </p:spPr>
        <p:txBody>
          <a:bodyPr>
            <a:normAutofit/>
          </a:bodyPr>
          <a:lstStyle/>
          <a:p>
            <a:r>
              <a:rPr lang="en-US" sz="4000" dirty="0" smtClean="0">
                <a:hlinkClick r:id="rId2"/>
              </a:rPr>
              <a:t>www.gsa.gov</a:t>
            </a:r>
            <a:endParaRPr lang="en-US" sz="4000" dirty="0" smtClean="0"/>
          </a:p>
          <a:p>
            <a:r>
              <a:rPr lang="en-US" sz="4000" dirty="0" smtClean="0">
                <a:hlinkClick r:id="rId3"/>
              </a:rPr>
              <a:t>www.oanda.com/currency/converter</a:t>
            </a:r>
            <a:endParaRPr lang="en-US" sz="4000" dirty="0" smtClean="0"/>
          </a:p>
          <a:p>
            <a:r>
              <a:rPr lang="en-US" sz="4000" dirty="0">
                <a:hlinkClick r:id="rId4"/>
              </a:rPr>
              <a:t>https://</a:t>
            </a:r>
            <a:r>
              <a:rPr lang="en-US" sz="4000" dirty="0" smtClean="0">
                <a:hlinkClick r:id="rId4"/>
              </a:rPr>
              <a:t>sao.georgia.gov/travel</a:t>
            </a:r>
            <a:endParaRPr lang="en-US" sz="4000" dirty="0" smtClean="0"/>
          </a:p>
          <a:p>
            <a:r>
              <a:rPr lang="en-US" sz="4000" dirty="0">
                <a:hlinkClick r:id="rId5"/>
              </a:rPr>
              <a:t>http://</a:t>
            </a:r>
            <a:r>
              <a:rPr lang="en-US" sz="4000" dirty="0" smtClean="0">
                <a:hlinkClick r:id="rId5"/>
              </a:rPr>
              <a:t>www.usg.edu/business_procedures_manual/section4</a:t>
            </a:r>
            <a:endParaRPr lang="en-US" sz="4000" dirty="0"/>
          </a:p>
        </p:txBody>
      </p:sp>
    </p:spTree>
    <p:extLst>
      <p:ext uri="{BB962C8B-B14F-4D97-AF65-F5344CB8AC3E}">
        <p14:creationId xmlns:p14="http://schemas.microsoft.com/office/powerpoint/2010/main" val="3937344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260" y="1291130"/>
            <a:ext cx="8551480" cy="5293757"/>
          </a:xfrm>
          <a:prstGeom prst="rect">
            <a:avLst/>
          </a:prstGeom>
          <a:noFill/>
        </p:spPr>
        <p:txBody>
          <a:bodyPr wrap="square" rtlCol="0">
            <a:spAutoFit/>
          </a:bodyPr>
          <a:lstStyle/>
          <a:p>
            <a:pPr indent="-214313">
              <a:buFont typeface="Arial" panose="020B0604020202020204" pitchFamily="34" charset="0"/>
              <a:buChar char="•"/>
            </a:pPr>
            <a:r>
              <a:rPr lang="en-US" sz="2600" b="1" dirty="0">
                <a:solidFill>
                  <a:schemeClr val="accent5">
                    <a:lumMod val="75000"/>
                  </a:schemeClr>
                </a:solidFill>
                <a:latin typeface="Times New Roman" panose="02020603050405020304" pitchFamily="18" charset="0"/>
                <a:cs typeface="Times New Roman" panose="02020603050405020304" pitchFamily="18" charset="0"/>
              </a:rPr>
              <a:t>No advances for employees who make $</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50,000 </a:t>
            </a:r>
            <a:r>
              <a:rPr lang="en-US" sz="2600" b="1" dirty="0">
                <a:solidFill>
                  <a:schemeClr val="accent5">
                    <a:lumMod val="75000"/>
                  </a:schemeClr>
                </a:solidFill>
                <a:latin typeface="Times New Roman" panose="02020603050405020304" pitchFamily="18" charset="0"/>
                <a:cs typeface="Times New Roman" panose="02020603050405020304" pitchFamily="18" charset="0"/>
              </a:rPr>
              <a:t>and up a year</a:t>
            </a:r>
          </a:p>
          <a:p>
            <a:pPr indent="-214313">
              <a:buFont typeface="Arial" panose="020B0604020202020204" pitchFamily="34" charset="0"/>
              <a:buChar char="•"/>
            </a:pPr>
            <a:r>
              <a:rPr lang="en-US" sz="2600" b="1" dirty="0">
                <a:solidFill>
                  <a:schemeClr val="accent5">
                    <a:lumMod val="75000"/>
                  </a:schemeClr>
                </a:solidFill>
                <a:latin typeface="Times New Roman" panose="02020603050405020304" pitchFamily="18" charset="0"/>
                <a:cs typeface="Times New Roman" panose="02020603050405020304" pitchFamily="18" charset="0"/>
              </a:rPr>
              <a:t>The minimum requested amount for employee advance is $100 </a:t>
            </a:r>
          </a:p>
          <a:p>
            <a:pPr indent="-214313">
              <a:buFont typeface="Arial" panose="020B0604020202020204" pitchFamily="34" charset="0"/>
              <a:buChar char="•"/>
            </a:pPr>
            <a:r>
              <a:rPr lang="en-US" sz="2600" b="1" dirty="0">
                <a:solidFill>
                  <a:schemeClr val="accent5">
                    <a:lumMod val="75000"/>
                  </a:schemeClr>
                </a:solidFill>
                <a:latin typeface="Times New Roman" panose="02020603050405020304" pitchFamily="18" charset="0"/>
                <a:cs typeface="Times New Roman" panose="02020603050405020304" pitchFamily="18" charset="0"/>
              </a:rPr>
              <a:t>Any employee with an outstanding advance will not be issued another advance</a:t>
            </a:r>
          </a:p>
          <a:p>
            <a:pPr indent="-214313">
              <a:buFont typeface="Arial" panose="020B0604020202020204" pitchFamily="34" charset="0"/>
              <a:buChar char="•"/>
            </a:pPr>
            <a:r>
              <a:rPr lang="en-US" sz="2600" b="1" dirty="0">
                <a:solidFill>
                  <a:schemeClr val="accent5">
                    <a:lumMod val="75000"/>
                  </a:schemeClr>
                </a:solidFill>
                <a:latin typeface="Times New Roman" panose="02020603050405020304" pitchFamily="18" charset="0"/>
                <a:cs typeface="Times New Roman" panose="02020603050405020304" pitchFamily="18" charset="0"/>
              </a:rPr>
              <a:t>Advances must be cleared within 10 business days of the travel for both </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Employee </a:t>
            </a:r>
            <a:r>
              <a:rPr lang="en-US" sz="2600" b="1" dirty="0">
                <a:solidFill>
                  <a:schemeClr val="accent5">
                    <a:lumMod val="75000"/>
                  </a:schemeClr>
                </a:solidFill>
                <a:latin typeface="Times New Roman" panose="02020603050405020304" pitchFamily="18" charset="0"/>
                <a:cs typeface="Times New Roman" panose="02020603050405020304" pitchFamily="18" charset="0"/>
              </a:rPr>
              <a:t>and Student</a:t>
            </a:r>
          </a:p>
          <a:p>
            <a:pPr indent="-214313">
              <a:buFont typeface="Arial" panose="020B0604020202020204" pitchFamily="34" charset="0"/>
              <a:buChar char="•"/>
            </a:pPr>
            <a:r>
              <a:rPr lang="en-US" sz="2600" b="1" dirty="0">
                <a:solidFill>
                  <a:schemeClr val="accent5">
                    <a:lumMod val="75000"/>
                  </a:schemeClr>
                </a:solidFill>
                <a:latin typeface="Times New Roman" panose="02020603050405020304" pitchFamily="18" charset="0"/>
                <a:cs typeface="Times New Roman" panose="02020603050405020304" pitchFamily="18" charset="0"/>
              </a:rPr>
              <a:t>Prepaid as much travel cost as possible</a:t>
            </a:r>
          </a:p>
          <a:p>
            <a:pPr indent="-214313">
              <a:buFont typeface="Arial" panose="020B0604020202020204" pitchFamily="34" charset="0"/>
              <a:buChar char="•"/>
            </a:pPr>
            <a:r>
              <a:rPr lang="en-US" sz="2600" b="1" dirty="0">
                <a:solidFill>
                  <a:srgbClr val="FF0000"/>
                </a:solidFill>
                <a:latin typeface="Times New Roman" panose="02020603050405020304" pitchFamily="18" charset="0"/>
                <a:cs typeface="Times New Roman" panose="02020603050405020304" pitchFamily="18" charset="0"/>
              </a:rPr>
              <a:t>Registration can be paid via P-card or Check Request</a:t>
            </a:r>
          </a:p>
          <a:p>
            <a:pPr indent="-214313">
              <a:buFont typeface="Arial" panose="020B0604020202020204" pitchFamily="34" charset="0"/>
              <a:buChar char="•"/>
            </a:pPr>
            <a:r>
              <a:rPr lang="en-US" sz="2600" b="1" dirty="0">
                <a:solidFill>
                  <a:srgbClr val="FF0000"/>
                </a:solidFill>
                <a:latin typeface="Times New Roman" panose="02020603050405020304" pitchFamily="18" charset="0"/>
                <a:cs typeface="Times New Roman" panose="02020603050405020304" pitchFamily="18" charset="0"/>
              </a:rPr>
              <a:t>Lodging ( including internet and parking)- Check Request </a:t>
            </a:r>
          </a:p>
          <a:p>
            <a:pPr indent="-214313">
              <a:buFont typeface="Arial" panose="020B0604020202020204" pitchFamily="34" charset="0"/>
              <a:buChar char="•"/>
            </a:pPr>
            <a:r>
              <a:rPr lang="en-US" sz="2600" b="1" dirty="0">
                <a:solidFill>
                  <a:srgbClr val="FF0000"/>
                </a:solidFill>
                <a:latin typeface="Times New Roman" panose="02020603050405020304" pitchFamily="18" charset="0"/>
                <a:cs typeface="Times New Roman" panose="02020603050405020304" pitchFamily="18" charset="0"/>
              </a:rPr>
              <a:t>Get a W-9 from the </a:t>
            </a:r>
            <a:r>
              <a:rPr lang="en-US" sz="2600" b="1" dirty="0" smtClean="0">
                <a:solidFill>
                  <a:srgbClr val="FF0000"/>
                </a:solidFill>
                <a:latin typeface="Times New Roman" panose="02020603050405020304" pitchFamily="18" charset="0"/>
                <a:cs typeface="Times New Roman" panose="02020603050405020304" pitchFamily="18" charset="0"/>
              </a:rPr>
              <a:t>vendor</a:t>
            </a:r>
            <a:endParaRPr lang="en-US" sz="2600" dirty="0"/>
          </a:p>
        </p:txBody>
      </p:sp>
      <p:sp>
        <p:nvSpPr>
          <p:cNvPr id="4" name="TextBox 3"/>
          <p:cNvSpPr txBox="1"/>
          <p:nvPr/>
        </p:nvSpPr>
        <p:spPr>
          <a:xfrm>
            <a:off x="754375" y="374900"/>
            <a:ext cx="6524368" cy="707886"/>
          </a:xfrm>
          <a:prstGeom prst="rect">
            <a:avLst/>
          </a:prstGeom>
          <a:noFill/>
        </p:spPr>
        <p:txBody>
          <a:bodyPr wrap="square" rtlCol="0">
            <a:spAutoFit/>
          </a:bodyPr>
          <a:lstStyle/>
          <a:p>
            <a:pPr>
              <a:spcBef>
                <a:spcPct val="0"/>
              </a:spcBef>
            </a:pPr>
            <a:r>
              <a:rPr lang="en-US" sz="4000" dirty="0">
                <a:solidFill>
                  <a:schemeClr val="bg1"/>
                </a:solidFill>
                <a:effectLst>
                  <a:outerShdw blurRad="50800" dist="38100" dir="5400000" algn="t" rotWithShape="0">
                    <a:prstClr val="black">
                      <a:alpha val="40000"/>
                    </a:prstClr>
                  </a:outerShdw>
                </a:effectLst>
                <a:latin typeface="+mj-lt"/>
                <a:ea typeface="+mj-ea"/>
                <a:cs typeface="+mj-cs"/>
              </a:rPr>
              <a:t>Things to Remember</a:t>
            </a:r>
          </a:p>
        </p:txBody>
      </p:sp>
    </p:spTree>
    <p:extLst>
      <p:ext uri="{BB962C8B-B14F-4D97-AF65-F5344CB8AC3E}">
        <p14:creationId xmlns:p14="http://schemas.microsoft.com/office/powerpoint/2010/main" val="1271301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Student/Group Advance</a:t>
            </a:r>
            <a:endParaRPr lang="en-US" dirty="0"/>
          </a:p>
        </p:txBody>
      </p:sp>
      <p:sp>
        <p:nvSpPr>
          <p:cNvPr id="3" name="Content Placeholder 2"/>
          <p:cNvSpPr>
            <a:spLocks noGrp="1"/>
          </p:cNvSpPr>
          <p:nvPr>
            <p:ph idx="1"/>
          </p:nvPr>
        </p:nvSpPr>
        <p:spPr/>
        <p:txBody>
          <a:bodyPr>
            <a:normAutofit fontScale="85000" lnSpcReduction="10000"/>
          </a:bodyPr>
          <a:lstStyle/>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Student/Group Advance is an advance that is used for the purpose of student related expenses (student travel or events.)</a:t>
            </a:r>
          </a:p>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Any University employee can request an advance on behalf of the students for either travel or campus events. The advance cannot be in the student’s name.</a:t>
            </a:r>
          </a:p>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A check request will need to be done for student meals</a:t>
            </a:r>
          </a:p>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E-Pro can be done for student registration and lodging</a:t>
            </a:r>
          </a:p>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When submitting a check request the following documentation is needed along with the request:</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Listing of students including their 915’s</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The purpose of the advance</a:t>
            </a:r>
          </a:p>
          <a:p>
            <a:pPr marL="457200" lvl="1" indent="0">
              <a:buNone/>
            </a:pPr>
            <a:endParaRPr lang="en-US" sz="26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39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Advance</a:t>
            </a:r>
            <a:endParaRPr lang="en-US" dirty="0"/>
          </a:p>
        </p:txBody>
      </p:sp>
      <p:sp>
        <p:nvSpPr>
          <p:cNvPr id="3" name="Content Placeholder 2"/>
          <p:cNvSpPr>
            <a:spLocks noGrp="1"/>
          </p:cNvSpPr>
          <p:nvPr>
            <p:ph idx="1"/>
          </p:nvPr>
        </p:nvSpPr>
        <p:spPr/>
        <p:txBody>
          <a:bodyPr>
            <a:normAutofit fontScale="70000" lnSpcReduction="20000"/>
          </a:bodyPr>
          <a:lstStyle/>
          <a:p>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All </a:t>
            </a:r>
            <a:r>
              <a:rPr lang="en-US" sz="2600" b="1" dirty="0">
                <a:solidFill>
                  <a:schemeClr val="accent5">
                    <a:lumMod val="75000"/>
                  </a:schemeClr>
                </a:solidFill>
                <a:latin typeface="Times New Roman" panose="02020603050405020304" pitchFamily="18" charset="0"/>
                <a:cs typeface="Times New Roman" panose="02020603050405020304" pitchFamily="18" charset="0"/>
              </a:rPr>
              <a:t>documentation needs to be submitted to the </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Business </a:t>
            </a:r>
            <a:r>
              <a:rPr lang="en-US" sz="2600" b="1" dirty="0">
                <a:solidFill>
                  <a:schemeClr val="accent5">
                    <a:lumMod val="75000"/>
                  </a:schemeClr>
                </a:solidFill>
                <a:latin typeface="Times New Roman" panose="02020603050405020304" pitchFamily="18" charset="0"/>
                <a:cs typeface="Times New Roman" panose="02020603050405020304" pitchFamily="18" charset="0"/>
              </a:rPr>
              <a:t>office within 10 business days post </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travel or event. </a:t>
            </a:r>
            <a:endParaRPr lang="en-US" sz="2600" b="1" dirty="0">
              <a:solidFill>
                <a:schemeClr val="accent5">
                  <a:lumMod val="75000"/>
                </a:schemeClr>
              </a:solidFill>
              <a:latin typeface="Times New Roman" panose="02020603050405020304" pitchFamily="18" charset="0"/>
              <a:cs typeface="Times New Roman" panose="02020603050405020304" pitchFamily="18" charset="0"/>
            </a:endParaRPr>
          </a:p>
          <a:p>
            <a:r>
              <a:rPr lang="en-US" sz="2600" b="1" dirty="0">
                <a:solidFill>
                  <a:schemeClr val="accent5">
                    <a:lumMod val="75000"/>
                  </a:schemeClr>
                </a:solidFill>
                <a:latin typeface="Times New Roman" panose="02020603050405020304" pitchFamily="18" charset="0"/>
                <a:cs typeface="Times New Roman" panose="02020603050405020304" pitchFamily="18" charset="0"/>
              </a:rPr>
              <a:t>The </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documentation packet </a:t>
            </a:r>
            <a:r>
              <a:rPr lang="en-US" sz="2600" b="1" dirty="0">
                <a:solidFill>
                  <a:schemeClr val="accent5">
                    <a:lumMod val="75000"/>
                  </a:schemeClr>
                </a:solidFill>
                <a:latin typeface="Times New Roman" panose="02020603050405020304" pitchFamily="18" charset="0"/>
                <a:cs typeface="Times New Roman" panose="02020603050405020304" pitchFamily="18" charset="0"/>
              </a:rPr>
              <a:t>must include</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The completed clearance form</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All itemized receipts or a listing of student signatures stating that they received cash money.( The amount of money given needs to be specified.)</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The receipt from the Cashier’s Office if funds are due back to the University.</a:t>
            </a:r>
          </a:p>
          <a:p>
            <a:pPr lvl="1"/>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If the employee spent more than the advance, the employee will get reimbursed post audit of the documentation.</a:t>
            </a:r>
          </a:p>
          <a:p>
            <a:pPr lvl="1"/>
            <a:r>
              <a:rPr lang="en-US" sz="2600" b="1" dirty="0" smtClean="0">
                <a:solidFill>
                  <a:srgbClr val="FF0000"/>
                </a:solidFill>
                <a:latin typeface="Times New Roman" panose="02020603050405020304" pitchFamily="18" charset="0"/>
                <a:cs typeface="Times New Roman" panose="02020603050405020304" pitchFamily="18" charset="0"/>
              </a:rPr>
              <a:t>(Do not mix student expense with employee expenses. Expenses are accounted for differently.)</a:t>
            </a:r>
          </a:p>
          <a:p>
            <a:pPr marL="457200" lvl="1" indent="0">
              <a:buNone/>
            </a:pPr>
            <a:r>
              <a:rPr lang="en-US" sz="2600" b="1" dirty="0">
                <a:solidFill>
                  <a:schemeClr val="accent5">
                    <a:lumMod val="75000"/>
                  </a:schemeClr>
                </a:solidFill>
                <a:latin typeface="Times New Roman" panose="02020603050405020304" pitchFamily="18" charset="0"/>
                <a:cs typeface="Times New Roman" panose="02020603050405020304" pitchFamily="18" charset="0"/>
              </a:rPr>
              <a:t>	</a:t>
            </a:r>
            <a:endParaRPr lang="en-US" sz="2600" b="1" dirty="0" smtClean="0">
              <a:solidFill>
                <a:schemeClr val="accent5">
                  <a:lumMod val="75000"/>
                </a:schemeClr>
              </a:solidFill>
              <a:latin typeface="Times New Roman" panose="02020603050405020304" pitchFamily="18" charset="0"/>
              <a:cs typeface="Times New Roman" panose="02020603050405020304" pitchFamily="18" charset="0"/>
            </a:endParaRPr>
          </a:p>
          <a:p>
            <a:pPr marL="457200" lvl="1" indent="0">
              <a:buNone/>
            </a:pPr>
            <a:endParaRPr lang="en-US" sz="26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sz="26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55017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670" y="-17496"/>
            <a:ext cx="8229600" cy="1143000"/>
          </a:xfrm>
        </p:spPr>
        <p:txBody>
          <a:bodyPr/>
          <a:lstStyle/>
          <a:p>
            <a:r>
              <a:rPr lang="en-US" dirty="0" smtClean="0"/>
              <a:t>For Additional Questions or Concerns</a:t>
            </a:r>
            <a:endParaRPr lang="en-US" dirty="0"/>
          </a:p>
        </p:txBody>
      </p:sp>
      <p:sp>
        <p:nvSpPr>
          <p:cNvPr id="10" name="Content Placeholder 9"/>
          <p:cNvSpPr>
            <a:spLocks noGrp="1"/>
          </p:cNvSpPr>
          <p:nvPr>
            <p:ph idx="1"/>
          </p:nvPr>
        </p:nvSpPr>
        <p:spPr>
          <a:xfrm>
            <a:off x="0" y="1966187"/>
            <a:ext cx="4266590" cy="4822323"/>
          </a:xfrm>
        </p:spPr>
        <p:txBody>
          <a:bodyPr>
            <a:normAutofit fontScale="92500"/>
          </a:bodyPr>
          <a:lstStyle/>
          <a:p>
            <a:endParaRPr lang="en-US" dirty="0" smtClean="0"/>
          </a:p>
          <a:p>
            <a:pPr marL="0" indent="0" algn="ctr">
              <a:spcBef>
                <a:spcPts val="0"/>
              </a:spcBef>
              <a:buNone/>
            </a:pPr>
            <a:r>
              <a:rPr lang="en-US" dirty="0" smtClean="0"/>
              <a:t>Erika </a:t>
            </a:r>
            <a:r>
              <a:rPr lang="en-US" dirty="0" err="1" smtClean="0"/>
              <a:t>Ancrum</a:t>
            </a:r>
            <a:endParaRPr lang="en-US" dirty="0"/>
          </a:p>
          <a:p>
            <a:pPr marL="0" indent="0" algn="ctr">
              <a:spcBef>
                <a:spcPts val="0"/>
              </a:spcBef>
              <a:buNone/>
            </a:pPr>
            <a:r>
              <a:rPr lang="en-US" dirty="0" smtClean="0"/>
              <a:t>AP/Travel Manager</a:t>
            </a:r>
          </a:p>
          <a:p>
            <a:pPr marL="0" indent="0" algn="ctr">
              <a:spcBef>
                <a:spcPts val="0"/>
              </a:spcBef>
              <a:buNone/>
            </a:pPr>
            <a:r>
              <a:rPr lang="en-US" dirty="0" smtClean="0">
                <a:hlinkClick r:id="rId2"/>
              </a:rPr>
              <a:t>ancrume@savannahstate.edu</a:t>
            </a:r>
            <a:endParaRPr lang="en-US" dirty="0" smtClean="0"/>
          </a:p>
          <a:p>
            <a:pPr marL="0" indent="0" algn="ctr">
              <a:spcBef>
                <a:spcPts val="0"/>
              </a:spcBef>
              <a:buNone/>
            </a:pPr>
            <a:r>
              <a:rPr lang="en-US" dirty="0" smtClean="0"/>
              <a:t>(912) 358-4052</a:t>
            </a:r>
          </a:p>
          <a:p>
            <a:pPr marL="0" indent="0" algn="ctr">
              <a:spcBef>
                <a:spcPts val="0"/>
              </a:spcBef>
              <a:buNone/>
            </a:pPr>
            <a:endParaRPr lang="en-US" dirty="0"/>
          </a:p>
          <a:p>
            <a:pPr marL="0" indent="0" algn="ctr">
              <a:spcBef>
                <a:spcPts val="0"/>
              </a:spcBef>
              <a:buNone/>
            </a:pPr>
            <a:endParaRPr lang="en-US" dirty="0" smtClean="0"/>
          </a:p>
          <a:p>
            <a:pPr marL="0" indent="0" algn="ctr">
              <a:spcBef>
                <a:spcPts val="0"/>
              </a:spcBef>
              <a:buNone/>
            </a:pPr>
            <a:r>
              <a:rPr lang="en-US" dirty="0" smtClean="0"/>
              <a:t>Rikita Gardner</a:t>
            </a:r>
          </a:p>
          <a:p>
            <a:pPr marL="0" indent="0" algn="ctr">
              <a:spcBef>
                <a:spcPts val="0"/>
              </a:spcBef>
              <a:buNone/>
            </a:pPr>
            <a:r>
              <a:rPr lang="en-US" dirty="0" smtClean="0"/>
              <a:t>Accounts Payable Specialist</a:t>
            </a:r>
          </a:p>
          <a:p>
            <a:pPr marL="0" indent="0" algn="ctr">
              <a:spcBef>
                <a:spcPts val="0"/>
              </a:spcBef>
              <a:buNone/>
            </a:pPr>
            <a:r>
              <a:rPr lang="en-US" dirty="0" smtClean="0">
                <a:hlinkClick r:id="rId3"/>
              </a:rPr>
              <a:t>gardnerr@savannahstate.edu</a:t>
            </a:r>
            <a:endParaRPr lang="en-US" dirty="0" smtClean="0"/>
          </a:p>
          <a:p>
            <a:pPr marL="0" indent="0" algn="ctr">
              <a:spcBef>
                <a:spcPts val="0"/>
              </a:spcBef>
              <a:buNone/>
            </a:pPr>
            <a:r>
              <a:rPr lang="en-US" dirty="0" smtClean="0"/>
              <a:t>(912) 358-4047</a:t>
            </a:r>
          </a:p>
          <a:p>
            <a:pPr marL="0" indent="0" algn="ctr">
              <a:spcBef>
                <a:spcPts val="0"/>
              </a:spcBef>
              <a:buNone/>
            </a:pPr>
            <a:endParaRPr lang="en-US" dirty="0" smtClean="0"/>
          </a:p>
          <a:p>
            <a:pPr marL="0" indent="0" algn="ctr">
              <a:spcBef>
                <a:spcPts val="0"/>
              </a:spcBef>
              <a:buNone/>
            </a:pPr>
            <a:endParaRPr lang="en-US" dirty="0"/>
          </a:p>
        </p:txBody>
      </p:sp>
      <p:sp>
        <p:nvSpPr>
          <p:cNvPr id="2" name="TextBox 1"/>
          <p:cNvSpPr txBox="1"/>
          <p:nvPr/>
        </p:nvSpPr>
        <p:spPr>
          <a:xfrm>
            <a:off x="4266590" y="2207360"/>
            <a:ext cx="4428445" cy="4253472"/>
          </a:xfrm>
          <a:prstGeom prst="rect">
            <a:avLst/>
          </a:prstGeom>
          <a:noFill/>
        </p:spPr>
        <p:txBody>
          <a:bodyPr wrap="square" rtlCol="0">
            <a:spAutoFit/>
          </a:bodyPr>
          <a:lstStyle/>
          <a:p>
            <a:pPr algn="ctr">
              <a:lnSpc>
                <a:spcPct val="80000"/>
              </a:lnSpc>
            </a:pPr>
            <a:r>
              <a:rPr lang="en-US" sz="2600" dirty="0">
                <a:solidFill>
                  <a:srgbClr val="002060"/>
                </a:solidFill>
              </a:rPr>
              <a:t>Regina Adams</a:t>
            </a:r>
          </a:p>
          <a:p>
            <a:pPr algn="ctr">
              <a:lnSpc>
                <a:spcPct val="80000"/>
              </a:lnSpc>
            </a:pPr>
            <a:r>
              <a:rPr lang="en-US" sz="2600" dirty="0">
                <a:solidFill>
                  <a:srgbClr val="002060"/>
                </a:solidFill>
              </a:rPr>
              <a:t>Campus Travel Coordinator/Accountant II</a:t>
            </a:r>
          </a:p>
          <a:p>
            <a:pPr algn="ctr">
              <a:lnSpc>
                <a:spcPct val="80000"/>
              </a:lnSpc>
            </a:pPr>
            <a:r>
              <a:rPr lang="en-US" sz="2600" dirty="0">
                <a:solidFill>
                  <a:srgbClr val="002060"/>
                </a:solidFill>
                <a:hlinkClick r:id="rId4"/>
              </a:rPr>
              <a:t>adamsr@savannahstate.edu</a:t>
            </a:r>
            <a:endParaRPr lang="en-US" sz="2600" dirty="0">
              <a:solidFill>
                <a:srgbClr val="002060"/>
              </a:solidFill>
            </a:endParaRPr>
          </a:p>
          <a:p>
            <a:pPr algn="ctr">
              <a:lnSpc>
                <a:spcPct val="80000"/>
              </a:lnSpc>
            </a:pPr>
            <a:r>
              <a:rPr lang="en-US" sz="2600" dirty="0">
                <a:solidFill>
                  <a:srgbClr val="002060"/>
                </a:solidFill>
              </a:rPr>
              <a:t>(912) 358-4060</a:t>
            </a:r>
          </a:p>
          <a:p>
            <a:pPr algn="ctr">
              <a:lnSpc>
                <a:spcPct val="80000"/>
              </a:lnSpc>
            </a:pPr>
            <a:endParaRPr lang="en-US" sz="2600" dirty="0">
              <a:solidFill>
                <a:srgbClr val="002060"/>
              </a:solidFill>
            </a:endParaRPr>
          </a:p>
          <a:p>
            <a:pPr algn="ctr">
              <a:lnSpc>
                <a:spcPct val="80000"/>
              </a:lnSpc>
            </a:pPr>
            <a:endParaRPr lang="en-US" sz="2600" dirty="0" smtClean="0">
              <a:solidFill>
                <a:srgbClr val="002060"/>
              </a:solidFill>
            </a:endParaRPr>
          </a:p>
          <a:p>
            <a:pPr algn="ctr">
              <a:lnSpc>
                <a:spcPct val="80000"/>
              </a:lnSpc>
            </a:pPr>
            <a:endParaRPr lang="en-US" sz="2600" dirty="0">
              <a:solidFill>
                <a:srgbClr val="002060"/>
              </a:solidFill>
            </a:endParaRPr>
          </a:p>
          <a:p>
            <a:pPr algn="ctr">
              <a:lnSpc>
                <a:spcPct val="80000"/>
              </a:lnSpc>
            </a:pPr>
            <a:endParaRPr lang="en-US" sz="2600" dirty="0" smtClean="0">
              <a:solidFill>
                <a:srgbClr val="002060"/>
              </a:solidFill>
            </a:endParaRPr>
          </a:p>
          <a:p>
            <a:pPr algn="ctr">
              <a:lnSpc>
                <a:spcPct val="80000"/>
              </a:lnSpc>
            </a:pPr>
            <a:r>
              <a:rPr lang="en-US" sz="2600" dirty="0" smtClean="0">
                <a:solidFill>
                  <a:srgbClr val="002060"/>
                </a:solidFill>
              </a:rPr>
              <a:t>Janet </a:t>
            </a:r>
            <a:r>
              <a:rPr lang="en-US" sz="2600" dirty="0">
                <a:solidFill>
                  <a:srgbClr val="002060"/>
                </a:solidFill>
              </a:rPr>
              <a:t>Salvaggio</a:t>
            </a:r>
          </a:p>
          <a:p>
            <a:pPr algn="ctr">
              <a:lnSpc>
                <a:spcPct val="80000"/>
              </a:lnSpc>
            </a:pPr>
            <a:r>
              <a:rPr lang="en-US" sz="2600" dirty="0">
                <a:solidFill>
                  <a:srgbClr val="002060"/>
                </a:solidFill>
              </a:rPr>
              <a:t>Accounts Payable Assistant</a:t>
            </a:r>
          </a:p>
          <a:p>
            <a:pPr algn="ctr">
              <a:lnSpc>
                <a:spcPct val="80000"/>
              </a:lnSpc>
            </a:pPr>
            <a:r>
              <a:rPr lang="en-US" sz="2600" dirty="0">
                <a:solidFill>
                  <a:srgbClr val="002060"/>
                </a:solidFill>
                <a:hlinkClick r:id="rId5"/>
              </a:rPr>
              <a:t>Salvaggio@savannahstate.edu</a:t>
            </a:r>
            <a:endParaRPr lang="en-US" sz="2600" dirty="0">
              <a:solidFill>
                <a:srgbClr val="002060"/>
              </a:solidFill>
            </a:endParaRPr>
          </a:p>
          <a:p>
            <a:pPr algn="ctr">
              <a:lnSpc>
                <a:spcPct val="80000"/>
              </a:lnSpc>
            </a:pPr>
            <a:r>
              <a:rPr lang="en-US" sz="2600" dirty="0">
                <a:solidFill>
                  <a:srgbClr val="002060"/>
                </a:solidFill>
              </a:rPr>
              <a:t>(912) 358-4051</a:t>
            </a:r>
          </a:p>
        </p:txBody>
      </p:sp>
      <p:sp>
        <p:nvSpPr>
          <p:cNvPr id="3" name="TextBox 2"/>
          <p:cNvSpPr txBox="1"/>
          <p:nvPr/>
        </p:nvSpPr>
        <p:spPr>
          <a:xfrm>
            <a:off x="1059785" y="1545816"/>
            <a:ext cx="6871725" cy="420371"/>
          </a:xfrm>
          <a:prstGeom prst="rect">
            <a:avLst/>
          </a:prstGeom>
          <a:noFill/>
        </p:spPr>
        <p:txBody>
          <a:bodyPr wrap="square" rtlCol="0">
            <a:spAutoFit/>
          </a:bodyPr>
          <a:lstStyle/>
          <a:p>
            <a:pPr algn="ctr">
              <a:lnSpc>
                <a:spcPct val="80000"/>
              </a:lnSpc>
            </a:pPr>
            <a:r>
              <a:rPr lang="en-US" sz="2600" dirty="0">
                <a:solidFill>
                  <a:srgbClr val="002060"/>
                </a:solidFill>
              </a:rPr>
              <a:t>Accounts Payable Staff</a:t>
            </a:r>
          </a:p>
        </p:txBody>
      </p:sp>
    </p:spTree>
    <p:extLst>
      <p:ext uri="{BB962C8B-B14F-4D97-AF65-F5344CB8AC3E}">
        <p14:creationId xmlns:p14="http://schemas.microsoft.com/office/powerpoint/2010/main" val="3158476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13885" y="3429000"/>
            <a:ext cx="1221640" cy="152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365195" y="1365195"/>
            <a:ext cx="7177135" cy="5039265"/>
          </a:xfrm>
          <a:prstGeom prst="rect">
            <a:avLst/>
          </a:prstGeom>
          <a:solidFill>
            <a:schemeClr val="accent1"/>
          </a:solidFill>
        </p:spPr>
      </p:pic>
      <p:sp>
        <p:nvSpPr>
          <p:cNvPr id="4" name="Oval 3"/>
          <p:cNvSpPr/>
          <p:nvPr/>
        </p:nvSpPr>
        <p:spPr>
          <a:xfrm>
            <a:off x="4113885" y="3276295"/>
            <a:ext cx="1068935" cy="305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182820" y="3123590"/>
            <a:ext cx="1068935" cy="30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51755" y="2818180"/>
            <a:ext cx="2137870" cy="167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Authority to travel</a:t>
            </a:r>
            <a:endParaRPr lang="en-US" dirty="0"/>
          </a:p>
        </p:txBody>
      </p:sp>
    </p:spTree>
    <p:extLst>
      <p:ext uri="{BB962C8B-B14F-4D97-AF65-F5344CB8AC3E}">
        <p14:creationId xmlns:p14="http://schemas.microsoft.com/office/powerpoint/2010/main" val="384709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p:cNvPicPr>
          <p:nvPr>
            <p:ph idx="1"/>
          </p:nvPr>
        </p:nvPicPr>
        <p:blipFill rotWithShape="1">
          <a:blip r:embed="rId2"/>
          <a:srcRect l="57051" t="2711" b="-753"/>
          <a:stretch/>
        </p:blipFill>
        <p:spPr bwMode="auto">
          <a:xfrm>
            <a:off x="907080" y="1443835"/>
            <a:ext cx="7294069" cy="5060176"/>
          </a:xfrm>
          <a:prstGeom prst="rect">
            <a:avLst/>
          </a:prstGeom>
          <a:ln>
            <a:noFill/>
          </a:ln>
          <a:extLst>
            <a:ext uri="{53640926-AAD7-44D8-BBD7-CCE9431645EC}">
              <a14:shadowObscured xmlns:a14="http://schemas.microsoft.com/office/drawing/2010/main"/>
            </a:ext>
          </a:extLst>
        </p:spPr>
      </p:pic>
      <p:sp>
        <p:nvSpPr>
          <p:cNvPr id="5" name="Oval 4"/>
          <p:cNvSpPr/>
          <p:nvPr/>
        </p:nvSpPr>
        <p:spPr>
          <a:xfrm>
            <a:off x="3297943" y="4047655"/>
            <a:ext cx="1579467" cy="305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262677" y="3440826"/>
            <a:ext cx="1068935" cy="66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974948" y="2207360"/>
            <a:ext cx="1374345" cy="1262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Click on this link to take you to the Business and Financial Affairs Forms webpage.</a:t>
            </a:r>
            <a:endParaRPr lang="en-US" sz="1200" dirty="0"/>
          </a:p>
        </p:txBody>
      </p:sp>
    </p:spTree>
    <p:extLst>
      <p:ext uri="{BB962C8B-B14F-4D97-AF65-F5344CB8AC3E}">
        <p14:creationId xmlns:p14="http://schemas.microsoft.com/office/powerpoint/2010/main" val="49097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56891" t="3162" r="641" b="1957"/>
          <a:stretch/>
        </p:blipFill>
        <p:spPr bwMode="auto">
          <a:xfrm>
            <a:off x="296260" y="1443835"/>
            <a:ext cx="7813065" cy="4886560"/>
          </a:xfrm>
          <a:prstGeom prst="rect">
            <a:avLst/>
          </a:prstGeom>
          <a:solidFill>
            <a:srgbClr val="0070C0"/>
          </a:solidFill>
          <a:ln>
            <a:noFill/>
          </a:ln>
          <a:extLst>
            <a:ext uri="{53640926-AAD7-44D8-BBD7-CCE9431645EC}">
              <a14:shadowObscured xmlns:a14="http://schemas.microsoft.com/office/drawing/2010/main"/>
            </a:ext>
          </a:extLst>
        </p:spPr>
      </p:pic>
      <p:sp>
        <p:nvSpPr>
          <p:cNvPr id="5" name="Oval 4"/>
          <p:cNvSpPr/>
          <p:nvPr/>
        </p:nvSpPr>
        <p:spPr>
          <a:xfrm>
            <a:off x="2731705" y="4650640"/>
            <a:ext cx="916230" cy="3054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2"/>
          </p:cNvCxnSpPr>
          <p:nvPr/>
        </p:nvCxnSpPr>
        <p:spPr>
          <a:xfrm>
            <a:off x="2731705" y="480334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15475" y="4345230"/>
            <a:ext cx="916230" cy="45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05114" y="3645205"/>
            <a:ext cx="1068935" cy="106893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University Travel</a:t>
            </a:r>
            <a:endParaRPr lang="en-US" sz="1400" dirty="0"/>
          </a:p>
        </p:txBody>
      </p:sp>
    </p:spTree>
    <p:extLst>
      <p:ext uri="{BB962C8B-B14F-4D97-AF65-F5344CB8AC3E}">
        <p14:creationId xmlns:p14="http://schemas.microsoft.com/office/powerpoint/2010/main" val="369887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50800" dist="38100" dir="5400000" algn="t" rotWithShape="0">
                    <a:prstClr val="black">
                      <a:alpha val="40000"/>
                    </a:prstClr>
                  </a:outerShdw>
                </a:effectLst>
              </a:rPr>
              <a:t>ECHOSIGN TA FORM</a:t>
            </a:r>
            <a:endParaRPr lang="en-US" dirty="0">
              <a:solidFill>
                <a:schemeClr val="bg1"/>
              </a:solidFill>
              <a:effectLst>
                <a:outerShdw blurRad="50800" dist="38100" dir="5400000" algn="t" rotWithShape="0">
                  <a:prstClr val="black">
                    <a:alpha val="40000"/>
                  </a:prstClr>
                </a:outerShdw>
              </a:effectLst>
            </a:endParaRPr>
          </a:p>
        </p:txBody>
      </p:sp>
      <p:pic>
        <p:nvPicPr>
          <p:cNvPr id="4" name="Content Placeholder 3"/>
          <p:cNvPicPr>
            <a:picLocks noGrp="1"/>
          </p:cNvPicPr>
          <p:nvPr>
            <p:ph idx="1"/>
          </p:nvPr>
        </p:nvPicPr>
        <p:blipFill rotWithShape="1">
          <a:blip r:embed="rId2"/>
          <a:srcRect l="56892" t="3614" r="801" b="9638"/>
          <a:stretch/>
        </p:blipFill>
        <p:spPr bwMode="auto">
          <a:xfrm>
            <a:off x="754375" y="1372308"/>
            <a:ext cx="7444020" cy="49652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5411877" y="2970885"/>
            <a:ext cx="1832460" cy="6108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664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2822</Words>
  <Application>Microsoft Office PowerPoint</Application>
  <PresentationFormat>On-screen Show (4:3)</PresentationFormat>
  <Paragraphs>320</Paragraphs>
  <Slides>55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Adobe Hebrew</vt:lpstr>
      <vt:lpstr>Arial</vt:lpstr>
      <vt:lpstr>Calibri</vt:lpstr>
      <vt:lpstr>Times New Roman</vt:lpstr>
      <vt:lpstr>Wingdings</vt:lpstr>
      <vt:lpstr>Office Theme</vt:lpstr>
      <vt:lpstr>Travel Training FY 2018</vt:lpstr>
      <vt:lpstr>Purpose</vt:lpstr>
      <vt:lpstr>Travel Website</vt:lpstr>
      <vt:lpstr>PowerPoint Presentation</vt:lpstr>
      <vt:lpstr>Pre Travel </vt:lpstr>
      <vt:lpstr>PowerPoint Presentation</vt:lpstr>
      <vt:lpstr>PowerPoint Presentation</vt:lpstr>
      <vt:lpstr>PowerPoint Presentation</vt:lpstr>
      <vt:lpstr>ECHOSIGN TA FORM</vt:lpstr>
      <vt:lpstr>ECHOSIGN TA FORM</vt:lpstr>
      <vt:lpstr>How to Complete the TA</vt:lpstr>
      <vt:lpstr>Approval and Authorization</vt:lpstr>
      <vt:lpstr>PowerPoint Presentation</vt:lpstr>
      <vt:lpstr>Role of Approvers</vt:lpstr>
      <vt:lpstr>ECHOSIGN CHECK REQUEST FORM</vt:lpstr>
      <vt:lpstr>Check Request Approval Per Budget</vt:lpstr>
      <vt:lpstr>Check Request Approval Per Budget</vt:lpstr>
      <vt:lpstr>Check Request Approval Per Budget</vt:lpstr>
      <vt:lpstr>Cash Advances  and Cash Advance Policy</vt:lpstr>
      <vt:lpstr>Cash Advance Policy</vt:lpstr>
      <vt:lpstr>Cash Advances</vt:lpstr>
      <vt:lpstr>Receipts</vt:lpstr>
      <vt:lpstr>Receipts</vt:lpstr>
      <vt:lpstr>Examples of Receipts</vt:lpstr>
      <vt:lpstr>If you prepay with cash.</vt:lpstr>
      <vt:lpstr>Reimbursable Expenses</vt:lpstr>
      <vt:lpstr>Reimbursable Expenses</vt:lpstr>
      <vt:lpstr>Non-Reimbursable Expenses</vt:lpstr>
      <vt:lpstr>Non-Reimbursable Expenses</vt:lpstr>
      <vt:lpstr>Meals</vt:lpstr>
      <vt:lpstr>State of Georgia Per Diems</vt:lpstr>
      <vt:lpstr>Lodging</vt:lpstr>
      <vt:lpstr>Lodging- Tax Exemption</vt:lpstr>
      <vt:lpstr>Use of Motor Pool, Rental, and Personal Vehicles </vt:lpstr>
      <vt:lpstr>Derrick Davis Parking and Transportation Manager/ Risk Management X-3111 or davisde@savannahstate.edu http://www.savannahstate.edu/risk/vehicle-training.shtml</vt:lpstr>
      <vt:lpstr>Use of Motor Pool, Rental, and Personal Vehicles </vt:lpstr>
      <vt:lpstr>Use Personal Vehicles </vt:lpstr>
      <vt:lpstr>Air Travel</vt:lpstr>
      <vt:lpstr>Air Travel</vt:lpstr>
      <vt:lpstr>Combining Personal Travel with State Business Travel</vt:lpstr>
      <vt:lpstr>The Budget Approval Process </vt:lpstr>
      <vt:lpstr>TA Approval Per Budget</vt:lpstr>
      <vt:lpstr>TA Approval Per Budget</vt:lpstr>
      <vt:lpstr>TA Approval Per Budget</vt:lpstr>
      <vt:lpstr>Post Travel </vt:lpstr>
      <vt:lpstr>Expense Statement</vt:lpstr>
      <vt:lpstr>Expense Statement</vt:lpstr>
      <vt:lpstr>PowerPoint Presentation</vt:lpstr>
      <vt:lpstr>PowerPoint Presentation</vt:lpstr>
      <vt:lpstr>Expense Statement Check List</vt:lpstr>
      <vt:lpstr>Helpful Websites</vt:lpstr>
      <vt:lpstr>PowerPoint Presentation</vt:lpstr>
      <vt:lpstr>Student/Group Advance</vt:lpstr>
      <vt:lpstr>Student Advance</vt:lpstr>
      <vt:lpstr>For Additional Questions or Concerns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Adams, Regina</cp:lastModifiedBy>
  <cp:revision>122</cp:revision>
  <cp:lastPrinted>2016-07-21T13:03:04Z</cp:lastPrinted>
  <dcterms:created xsi:type="dcterms:W3CDTF">2013-08-21T19:17:07Z</dcterms:created>
  <dcterms:modified xsi:type="dcterms:W3CDTF">2017-07-25T15:23:44Z</dcterms:modified>
</cp:coreProperties>
</file>