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3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6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4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5BC3-C2B7-4DCD-984C-C5D7192B77DA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4356-75F6-4B3D-8AEA-DEB9527E6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Litter isn’t Glitter: Beaches Should Be </a:t>
            </a:r>
            <a:r>
              <a:rPr lang="en-US" dirty="0"/>
              <a:t>C</a:t>
            </a:r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3583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Some background information on litter, marine debris, and sampling techniques</a:t>
            </a:r>
          </a:p>
          <a:p>
            <a:r>
              <a:rPr lang="en-US" dirty="0" smtClean="0"/>
              <a:t>Kelsey R. Cramer, Michele B. Sherman, and Mary Carla </a:t>
            </a:r>
            <a:r>
              <a:rPr lang="en-US" dirty="0" smtClean="0"/>
              <a:t>Curran*</a:t>
            </a:r>
          </a:p>
          <a:p>
            <a:r>
              <a:rPr lang="en-US" dirty="0" smtClean="0"/>
              <a:t>Savannah State University</a:t>
            </a:r>
          </a:p>
          <a:p>
            <a:endParaRPr lang="en-US" dirty="0"/>
          </a:p>
          <a:p>
            <a:r>
              <a:rPr lang="en-US" dirty="0" smtClean="0"/>
              <a:t>*for more information contact Dr. Curran </a:t>
            </a:r>
            <a:r>
              <a:rPr lang="en-US" smtClean="0"/>
              <a:t>at curranc@savannahstate.edu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6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766" y="1203112"/>
            <a:ext cx="981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presence of litter on beaches is of great concern, as it can be washed or blown into the ocean and become marine debris.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3387" y="396838"/>
            <a:ext cx="377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Litter on Beaches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735207" y="6550223"/>
            <a:ext cx="2045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http://www.glo.texas.gov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564" y="2255607"/>
            <a:ext cx="7515579" cy="42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898" y="226370"/>
            <a:ext cx="52519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/>
              <a:t>are economic consequences as well. Litter on beaches can deter users from visiting, which could adversely affect the economy of towns that rely on tourism (Ballance et al., 2000).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898" y="3318570"/>
            <a:ext cx="5251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a study conducted in Cape Peninsula, South Africa, tourists frequently rated cleanliness as the most important factor when choosing a beach, </a:t>
            </a:r>
            <a:r>
              <a:rPr lang="en-US" sz="2800" dirty="0" smtClean="0"/>
              <a:t>and stated that they would travel at least 31 miles to visit a clean beach </a:t>
            </a:r>
          </a:p>
          <a:p>
            <a:r>
              <a:rPr lang="en-US" sz="2800" dirty="0" smtClean="0"/>
              <a:t>(Ballance </a:t>
            </a:r>
            <a:r>
              <a:rPr lang="en-US" sz="2800" dirty="0"/>
              <a:t>et al., 2000).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8732" y="6377776"/>
            <a:ext cx="2362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http://marinedebris.noaa.gov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6" y="259364"/>
            <a:ext cx="6410953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ramer et al. Figure 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isplaying Cramer et al. Figure 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isplaying Cramer et al. Figure 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isplaying Cramer et al. Figure 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7" name="Picture 9" descr="C:\Users\ShermanM@savannahstate.edu\Downloads\Cramer et al. Figur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36" y="3991232"/>
            <a:ext cx="3848674" cy="254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42569" y="209269"/>
            <a:ext cx="750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How is Litter on Beaches Assessed?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06447" y="1026470"/>
            <a:ext cx="76612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Litter surveys are often conducted using transect lines and quadrats. Transects are </a:t>
            </a:r>
            <a:r>
              <a:rPr lang="en-US" sz="2800" dirty="0"/>
              <a:t>straight </a:t>
            </a:r>
            <a:r>
              <a:rPr lang="en-US" sz="2800" dirty="0" smtClean="0"/>
              <a:t>lines (made with ropes, measuring tapes, etc.) </a:t>
            </a:r>
            <a:r>
              <a:rPr lang="en-US" sz="2800" dirty="0"/>
              <a:t>along which systematic observations or measurements are made. They are a good tool for determining linear trends along an environmental gradient, </a:t>
            </a:r>
            <a:endParaRPr lang="en-US" sz="2800" dirty="0" smtClean="0"/>
          </a:p>
          <a:p>
            <a:r>
              <a:rPr lang="en-US" sz="2800" dirty="0" smtClean="0"/>
              <a:t>such </a:t>
            </a:r>
            <a:r>
              <a:rPr lang="en-US" sz="2800" dirty="0"/>
              <a:t>as </a:t>
            </a:r>
            <a:r>
              <a:rPr lang="en-US" sz="2800" dirty="0" smtClean="0"/>
              <a:t>seashore.</a:t>
            </a:r>
          </a:p>
          <a:p>
            <a:endParaRPr lang="en-US" sz="2800" dirty="0"/>
          </a:p>
          <a:p>
            <a:r>
              <a:rPr lang="en-US" sz="2800" dirty="0" smtClean="0"/>
              <a:t>Quadrats  (pictured on the right) are </a:t>
            </a:r>
            <a:r>
              <a:rPr lang="en-US" sz="2800" dirty="0"/>
              <a:t>small plots used to isolate a standard unit of area from which the distribution of an object over a larger area can be estimated. They are used when an area is too large to sample entirely.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38846" y="6471083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Photo Credit: Michele B. Sherman 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556" y="909264"/>
            <a:ext cx="3617554" cy="3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1255765"/>
            <a:ext cx="49471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/>
              <a:t>Study site was an area of a beach in coastal Georgia that seemed to receive more visitors than any other area of the ~7 km long beach.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endParaRPr lang="en-US" sz="2800" dirty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Sampling occurred 12 times from May-August 2013.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78810" y="209269"/>
            <a:ext cx="826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Litter Survey in Coastal Georgia in 2013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55765"/>
            <a:ext cx="6180992" cy="5297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85316" y="6550223"/>
            <a:ext cx="1148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Google Maps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4856"/>
            <a:ext cx="6916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/>
              <a:t>Each survey consisted of 7 transects (80 m long) that ran perpendicular to the water</a:t>
            </a:r>
            <a:r>
              <a:rPr lang="en-US" sz="2800" dirty="0" smtClean="0"/>
              <a:t>.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A 0.5 m x 0.5 m quadrat was placed along each transect every 10 m.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5" y="2110154"/>
            <a:ext cx="4545641" cy="4537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3700" y="4547731"/>
            <a:ext cx="6483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" panose="020F0502020204030204" pitchFamily="34" charset="0"/>
              <a:buChar char="–"/>
            </a:pPr>
            <a:r>
              <a:rPr lang="en-US" sz="2800" dirty="0"/>
              <a:t>The litter inside each quadrat was counted, categorized, and </a:t>
            </a:r>
            <a:r>
              <a:rPr lang="en-US" sz="2800" dirty="0" smtClean="0"/>
              <a:t>then disposed </a:t>
            </a:r>
            <a:r>
              <a:rPr lang="en-US" sz="2800" dirty="0"/>
              <a:t>of properly</a:t>
            </a:r>
            <a:r>
              <a:rPr lang="en-US" sz="2800" dirty="0" smtClean="0"/>
              <a:t>.</a:t>
            </a:r>
          </a:p>
          <a:p>
            <a:pPr marL="514350" indent="-514350">
              <a:buFont typeface="Calibri" panose="020F0502020204030204" pitchFamily="34" charset="0"/>
              <a:buChar char="–"/>
            </a:pPr>
            <a:r>
              <a:rPr lang="en-US" sz="2800" dirty="0" smtClean="0"/>
              <a:t>Trends were established after all data were collected.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289245" y="4109338"/>
            <a:ext cx="2668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Credit: Olivia April Sheffield</a:t>
            </a:r>
            <a:endParaRPr lang="en-US" sz="1400" dirty="0"/>
          </a:p>
        </p:txBody>
      </p:sp>
      <p:pic>
        <p:nvPicPr>
          <p:cNvPr id="8" name="Picture 7" descr="C:\Users\ShermanM@savannahstate.edu\Desktop\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20" y="73129"/>
            <a:ext cx="3224964" cy="407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4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6" y="58297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Now it is your turn to give it a try!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Go out and see what you can come up with using the same methods that you just learned about.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78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0150"/>
            <a:ext cx="11029950" cy="544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Ballance, A., P.G. Ryan, and J.K. Turpie. 2000. How much is a clean beach worth? </a:t>
            </a:r>
            <a:r>
              <a:rPr lang="en-US" dirty="0" smtClean="0"/>
              <a:t>	The </a:t>
            </a:r>
            <a:r>
              <a:rPr lang="en-US" dirty="0"/>
              <a:t>impact </a:t>
            </a:r>
            <a:r>
              <a:rPr lang="en-US" dirty="0" smtClean="0"/>
              <a:t>of </a:t>
            </a:r>
            <a:r>
              <a:rPr lang="en-US" dirty="0"/>
              <a:t>litter on beach users in the Cape Peninsula, South Africa. </a:t>
            </a:r>
            <a:r>
              <a:rPr lang="en-US" dirty="0" smtClean="0"/>
              <a:t>	South </a:t>
            </a:r>
            <a:r>
              <a:rPr lang="en-US" dirty="0"/>
              <a:t>African Journal of </a:t>
            </a:r>
            <a:r>
              <a:rPr lang="en-US" dirty="0" smtClean="0"/>
              <a:t>Science </a:t>
            </a:r>
            <a:r>
              <a:rPr lang="en-US" dirty="0"/>
              <a:t>96:210-213.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EPA. 2012. Marine debris impacts. Available online at </a:t>
            </a:r>
            <a:r>
              <a:rPr lang="en-US" dirty="0" smtClean="0"/>
              <a:t>h	h</a:t>
            </a:r>
            <a:r>
              <a:rPr lang="en-US" i="1" dirty="0" smtClean="0"/>
              <a:t>ttp</a:t>
            </a:r>
            <a:r>
              <a:rPr lang="en-US" i="1" dirty="0"/>
              <a:t>://</a:t>
            </a:r>
            <a:r>
              <a:rPr lang="en-US" i="1" dirty="0" smtClean="0"/>
              <a:t>water.epa.gov/type/oceb/marinedebris/md_impacts.cfm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Ocean Conservancy. 2015. International coastal cleanup: 2015 trash free seas </a:t>
            </a:r>
            <a:r>
              <a:rPr lang="en-US" dirty="0" smtClean="0"/>
              <a:t>	report</a:t>
            </a:r>
            <a:r>
              <a:rPr lang="en-US" dirty="0"/>
              <a:t>, by the numbers. Available online at </a:t>
            </a:r>
            <a:r>
              <a:rPr lang="en-US" dirty="0" smtClean="0"/>
              <a:t>	</a:t>
            </a:r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www.oceanconservancy.org/our-work/international-coastal-	cleanup/2015-by-the-numbers.html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Sheavly, S.B. and K.M. Register. 2007. Marine debris and plastics: Environmental </a:t>
            </a:r>
            <a:r>
              <a:rPr lang="en-US" dirty="0" smtClean="0"/>
              <a:t>	concerns</a:t>
            </a:r>
            <a:r>
              <a:rPr lang="en-US" dirty="0"/>
              <a:t>, </a:t>
            </a:r>
            <a:r>
              <a:rPr lang="en-US" dirty="0" smtClean="0"/>
              <a:t>sources</a:t>
            </a:r>
            <a:r>
              <a:rPr lang="en-US" dirty="0"/>
              <a:t>, impacts, and solutions. Journal of Polymers and the </a:t>
            </a:r>
            <a:r>
              <a:rPr lang="en-US" dirty="0" smtClean="0"/>
              <a:t>	Environment </a:t>
            </a:r>
            <a:r>
              <a:rPr lang="en-US" dirty="0"/>
              <a:t>15:301-305.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7" y="1408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Trash that is not disposed of or recycled properly becomes litter.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32" y="3048000"/>
            <a:ext cx="5298880" cy="33075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076" y="6355527"/>
            <a:ext cx="1981200" cy="2645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http://i.telegraph.co.uk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988557" y="6463103"/>
            <a:ext cx="24659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http://ditmasparkcorner.com</a:t>
            </a:r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" y="2733862"/>
            <a:ext cx="4089080" cy="3729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8724" y="102606"/>
            <a:ext cx="526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Origins of Marine Debris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2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5" y="603825"/>
            <a:ext cx="4744453" cy="20231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Litter becomes marine debris when it is carried into the oceans and waterways through wind, rain, and snowmelt </a:t>
            </a:r>
            <a:r>
              <a:rPr lang="en-US" sz="2800" dirty="0">
                <a:latin typeface="+mn-lt"/>
              </a:rPr>
              <a:t>(Sheavly and Register, 2007)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63" y="4936778"/>
            <a:ext cx="4303295" cy="1773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Storm drains, creeks, rivers, streams, lakes, and beaches are some of the paths that lead litter to the oceans.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4386" y="6330280"/>
            <a:ext cx="25650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http://www.rodalesorganiclife.com</a:t>
            </a:r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" y="2784143"/>
            <a:ext cx="4052728" cy="354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66328" y="4490033"/>
            <a:ext cx="224449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http://www.wilmingtonnc.gov</a:t>
            </a: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97" y="191068"/>
            <a:ext cx="3224224" cy="42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8" y="245659"/>
            <a:ext cx="10194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Litter may be directly introduced into the marine environment from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Boats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Jet skis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Commercial fishing and shipping vessels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Recreational boats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n-US" sz="2800" dirty="0" smtClean="0"/>
              <a:t>Other watercrafts </a:t>
            </a:r>
            <a:r>
              <a:rPr lang="en-US" sz="2800" dirty="0"/>
              <a:t>(Sheavly and Register, 2007)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9" y="2862596"/>
            <a:ext cx="6827396" cy="3843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8067" y="6608575"/>
            <a:ext cx="1614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http://www.npr.org</a:t>
            </a:r>
          </a:p>
        </p:txBody>
      </p:sp>
    </p:spTree>
    <p:extLst>
      <p:ext uri="{BB962C8B-B14F-4D97-AF65-F5344CB8AC3E}">
        <p14:creationId xmlns:p14="http://schemas.microsoft.com/office/powerpoint/2010/main" val="25304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67" y="409431"/>
            <a:ext cx="38609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Quantifying the origins of marine debris is difficult due to the long distances that </a:t>
            </a:r>
            <a:r>
              <a:rPr lang="en-US" sz="2800" dirty="0"/>
              <a:t>it travels (Sheavly, 2007).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817" y="3002493"/>
            <a:ext cx="4191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49% of marine debris </a:t>
            </a:r>
            <a:r>
              <a:rPr lang="en-US" sz="2800" dirty="0" smtClean="0"/>
              <a:t>is </a:t>
            </a:r>
            <a:r>
              <a:rPr lang="en-US" sz="2800" dirty="0"/>
              <a:t>from land-based sources, followed by 18% from ocean-based sources, and 33% from general sources meaning it </a:t>
            </a:r>
            <a:r>
              <a:rPr lang="en-US" sz="2800" dirty="0" smtClean="0"/>
              <a:t>cannot </a:t>
            </a:r>
            <a:r>
              <a:rPr lang="en-US" sz="2800" dirty="0"/>
              <a:t>be classified as land- or water-based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(Sheavly, 2007).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02" y="360676"/>
            <a:ext cx="7893246" cy="63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6878" y="279608"/>
            <a:ext cx="954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Negative Effects of Marine Debris on Animals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43558" y="1088988"/>
            <a:ext cx="618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Entanglement in the debris can result in the inability of animals to eat or move freely (Sheavly and Register, 2007).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049" y="4656507"/>
            <a:ext cx="5022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Ingestion of debris is very harmful to marine organisms and it happens frequently as  a result of it being mistaken for food </a:t>
            </a:r>
            <a:r>
              <a:rPr lang="en-US" sz="2800" dirty="0"/>
              <a:t>(Sheavly and Register, 2007).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29" y="1088988"/>
            <a:ext cx="4553664" cy="33117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90858" y="4348730"/>
            <a:ext cx="1727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http://ecowatch.com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0695" y="6211463"/>
            <a:ext cx="182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http://media.kval.com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2" y="2618543"/>
            <a:ext cx="4778818" cy="3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246" y="246184"/>
            <a:ext cx="4923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debris may become stuck in the throat or digestive tract of animals which prevents them from eating and eventually leads to starvation (Sheavly </a:t>
            </a:r>
            <a:r>
              <a:rPr lang="en-US" sz="2800" dirty="0"/>
              <a:t>and Register, 2007).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8246" y="3552090"/>
            <a:ext cx="4360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Ingested debris may also cause the animal to die as a result of toxicity from contaminants (EPA, 2012) that are associated with plastics.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3" y="876029"/>
            <a:ext cx="6500082" cy="4957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48766" y="5833425"/>
            <a:ext cx="3061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ocean.si.edu Credit: Chris Jordan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6878" y="279608"/>
            <a:ext cx="1008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Efforts to reduce and understand marine debris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30857" y="999313"/>
            <a:ext cx="10859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Ocean Conservancy hosts the International Coastal Cleanup each year in efforts to remove litter from beaches (Ocean Conservancy, 2015).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7302" y="6334573"/>
            <a:ext cx="2247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http://president.al/?p=8628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2" b="1879"/>
          <a:stretch/>
        </p:blipFill>
        <p:spPr>
          <a:xfrm>
            <a:off x="1576917" y="1992797"/>
            <a:ext cx="9367860" cy="43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8" y="409432"/>
            <a:ext cx="6010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During the 2015 cleanup alone, more than 16 million pounds of litter were collected along 13,360 miles of </a:t>
            </a:r>
            <a:r>
              <a:rPr lang="en-US" sz="2800" dirty="0" smtClean="0"/>
              <a:t>coastline </a:t>
            </a:r>
            <a:r>
              <a:rPr lang="en-US" sz="2800" dirty="0"/>
              <a:t>(Ocean Conservancy, 2015)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abundant item was cigarette </a:t>
            </a:r>
            <a:r>
              <a:rPr lang="en-US" sz="2800" dirty="0" smtClean="0"/>
              <a:t>butts. Food wrappers, </a:t>
            </a:r>
            <a:r>
              <a:rPr lang="en-US" sz="2800" dirty="0"/>
              <a:t>plastic beverage </a:t>
            </a:r>
            <a:r>
              <a:rPr lang="en-US" sz="2800" dirty="0" smtClean="0"/>
              <a:t>bottles, plastic </a:t>
            </a:r>
            <a:r>
              <a:rPr lang="en-US" sz="2800" dirty="0"/>
              <a:t>bottle </a:t>
            </a:r>
            <a:r>
              <a:rPr lang="en-US" sz="2800" dirty="0" smtClean="0"/>
              <a:t>caps, </a:t>
            </a:r>
            <a:r>
              <a:rPr lang="en-US" sz="2800" dirty="0"/>
              <a:t>and plastic bags </a:t>
            </a:r>
            <a:r>
              <a:rPr lang="en-US" sz="2800" dirty="0" smtClean="0"/>
              <a:t>were </a:t>
            </a:r>
            <a:r>
              <a:rPr lang="en-US" sz="2800" dirty="0"/>
              <a:t>also among the top 10 items collected (Ocean Conservancy, 2015).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8387" y="6586881"/>
            <a:ext cx="3190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https://marinedebrisblog.wordpress.com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2" y="127343"/>
            <a:ext cx="5193614" cy="65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844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Litter isn’t Glitter: Beaches Should Be Clean</vt:lpstr>
      <vt:lpstr>Trash that is not disposed of or recycled properly becomes litter.</vt:lpstr>
      <vt:lpstr>Litter becomes marine debris when it is carried into the oceans and waterways through wind, rain, and snowmelt (Sheavly and Register, 2007).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isn’t glitter: Beaches should be clean</dc:title>
  <dc:creator>Kelsey Cramer</dc:creator>
  <cp:lastModifiedBy>Curran, Carla</cp:lastModifiedBy>
  <cp:revision>47</cp:revision>
  <dcterms:created xsi:type="dcterms:W3CDTF">2015-09-17T16:20:47Z</dcterms:created>
  <dcterms:modified xsi:type="dcterms:W3CDTF">2015-09-18T19:01:26Z</dcterms:modified>
</cp:coreProperties>
</file>